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4" r:id="rId4"/>
    <p:sldId id="257" r:id="rId5"/>
    <p:sldId id="258" r:id="rId6"/>
    <p:sldId id="273" r:id="rId7"/>
    <p:sldId id="260" r:id="rId8"/>
    <p:sldId id="283" r:id="rId9"/>
    <p:sldId id="261" r:id="rId10"/>
    <p:sldId id="262" r:id="rId11"/>
    <p:sldId id="263" r:id="rId12"/>
    <p:sldId id="266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8E4D-7E8B-4D6C-BF16-DEA3ADEFDF0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968A-FA05-4862-85B5-C7ABB19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Spin-Mode-Switching</a:t>
            </a:r>
            <a:br>
              <a:rPr lang="en-US" dirty="0" smtClean="0"/>
            </a:br>
            <a:r>
              <a:rPr lang="en-US" dirty="0" smtClean="0"/>
              <a:t>at the nu=3 edge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Ganpathy Murthy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Mizpe</a:t>
            </a:r>
            <a:r>
              <a:rPr lang="en-US" dirty="0" smtClean="0">
                <a:solidFill>
                  <a:srgbClr val="FF0000"/>
                </a:solidFill>
              </a:rPr>
              <a:t> Ramon, May 31, 2018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University of Kentucky, and the </a:t>
            </a:r>
            <a:r>
              <a:rPr lang="en-US" dirty="0" err="1" smtClean="0">
                <a:solidFill>
                  <a:srgbClr val="0070C0"/>
                </a:solidFill>
              </a:rPr>
              <a:t>Technion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Chamon</a:t>
            </a:r>
            <a:r>
              <a:rPr lang="en-US" sz="3600" dirty="0" smtClean="0"/>
              <a:t> and Wen, 1994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887" y="1825625"/>
            <a:ext cx="9092955" cy="49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even more complicated case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60061"/>
              </p:ext>
            </p:extLst>
          </p:nvPr>
        </p:nvGraphicFramePr>
        <p:xfrm>
          <a:off x="1105231" y="1782052"/>
          <a:ext cx="8873656" cy="48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Bitmap Image" r:id="rId3" imgW="8534520" imgH="5100480" progId="Paint.Picture">
                  <p:embed/>
                </p:oleObj>
              </mc:Choice>
              <mc:Fallback>
                <p:oleObj name="Bitmap Image" r:id="rId3" imgW="8534520" imgH="5100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231" y="1782052"/>
                        <a:ext cx="8873656" cy="48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4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nu=3 bulk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447" y="1375576"/>
            <a:ext cx="8660851" cy="53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Argument for a reconstruction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910" y="1301742"/>
            <a:ext cx="8843827" cy="55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New Edge Phases!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961" y="1584815"/>
            <a:ext cx="7181113" cy="50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Hartree</a:t>
            </a:r>
            <a:r>
              <a:rPr lang="en-US" sz="3600" dirty="0" smtClean="0"/>
              <a:t> </a:t>
            </a:r>
            <a:r>
              <a:rPr lang="en-US" sz="3600" dirty="0" err="1" smtClean="0"/>
              <a:t>Fock</a:t>
            </a:r>
            <a:r>
              <a:rPr lang="en-US" sz="3600" dirty="0" smtClean="0"/>
              <a:t> Results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659" y="1343771"/>
            <a:ext cx="8859449" cy="56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Obvious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Level crossings or avoided crossings?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What is the order of the transition?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What is the order parameter, if any?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What is the “driving force” behind the transition?</a:t>
            </a:r>
          </a:p>
        </p:txBody>
      </p:sp>
    </p:spTree>
    <p:extLst>
      <p:ext uri="{BB962C8B-B14F-4D97-AF65-F5344CB8AC3E}">
        <p14:creationId xmlns:p14="http://schemas.microsoft.com/office/powerpoint/2010/main" val="36152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All crossings are avoided in unrestricted HF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88" y="1690688"/>
            <a:ext cx="11317810" cy="49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transitions are first-order in the order parameter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639" y="1503861"/>
            <a:ext cx="7505099" cy="53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81027"/>
            <a:ext cx="11430663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electronic density doesn’t change through the transition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04" y="1463040"/>
            <a:ext cx="11218868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NSF, US-Israel BSF, Aspen Center for Physics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Lady Davis Fellowship from the </a:t>
            </a:r>
            <a:r>
              <a:rPr lang="en-US" sz="3600" dirty="0" err="1" smtClean="0">
                <a:solidFill>
                  <a:srgbClr val="FF0000"/>
                </a:solidFill>
              </a:rPr>
              <a:t>Technion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62184"/>
            <a:ext cx="976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</a:rPr>
              <a:t>Udit</a:t>
            </a:r>
            <a:r>
              <a:rPr lang="en-US" sz="3200" dirty="0" smtClean="0">
                <a:solidFill>
                  <a:schemeClr val="accent6"/>
                </a:solidFill>
              </a:rPr>
              <a:t> Khanna, GM, </a:t>
            </a:r>
            <a:r>
              <a:rPr lang="en-US" sz="3200" dirty="0" err="1" smtClean="0">
                <a:solidFill>
                  <a:schemeClr val="accent6"/>
                </a:solidFill>
              </a:rPr>
              <a:t>Sumathi</a:t>
            </a:r>
            <a:r>
              <a:rPr lang="en-US" sz="3200" dirty="0" smtClean="0">
                <a:solidFill>
                  <a:schemeClr val="accent6"/>
                </a:solidFill>
              </a:rPr>
              <a:t> Rao, and Yuval </a:t>
            </a:r>
            <a:r>
              <a:rPr lang="en-US" sz="3200" dirty="0" err="1" smtClean="0">
                <a:solidFill>
                  <a:schemeClr val="accent6"/>
                </a:solidFill>
              </a:rPr>
              <a:t>Gefen</a:t>
            </a:r>
            <a:r>
              <a:rPr lang="en-US" sz="3200" dirty="0" smtClean="0">
                <a:solidFill>
                  <a:schemeClr val="accent6"/>
                </a:solidFill>
              </a:rPr>
              <a:t>, PRL 119, 186804 (2017).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Experimental Signatures in setups with QPCs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Spin Transport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975" y="1825625"/>
            <a:ext cx="10278050" cy="51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Charge Transport: Strong Plateau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1" y="1825624"/>
            <a:ext cx="977880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Charge Transport: Weak Plateau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735" y="1690688"/>
            <a:ext cx="9512110" cy="50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Conclusions and Open Questions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We have discovered a new kind of edge reconstruction driven purely by exchange.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Spin-Mode-Switching has very  striking signatures in spin transport, and more subtle ones in charge transport. 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Should occur for other integer and even fractional states which have partial polarization.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Is there a neutral spin mode? If so, there would be an upstream chiral and </a:t>
            </a:r>
            <a:r>
              <a:rPr lang="en-US" sz="3200" dirty="0" err="1" smtClean="0">
                <a:solidFill>
                  <a:srgbClr val="FF0000"/>
                </a:solidFill>
              </a:rPr>
              <a:t>decoherence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Thanks and Happy Birthday, </a:t>
            </a:r>
            <a:r>
              <a:rPr lang="en-US" dirty="0" err="1" smtClean="0">
                <a:solidFill>
                  <a:srgbClr val="FF0000"/>
                </a:solidFill>
              </a:rPr>
              <a:t>Yigal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26" y="2072632"/>
            <a:ext cx="5191387" cy="4161190"/>
          </a:xfrm>
        </p:spPr>
      </p:pic>
    </p:spTree>
    <p:extLst>
      <p:ext uri="{BB962C8B-B14F-4D97-AF65-F5344CB8AC3E}">
        <p14:creationId xmlns:p14="http://schemas.microsoft.com/office/powerpoint/2010/main" val="36058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The spin rotations of the two occupied states </a:t>
            </a:r>
            <a:r>
              <a:rPr lang="en-US" sz="3600" smtClean="0">
                <a:solidFill>
                  <a:srgbClr val="0070C0"/>
                </a:solidFill>
              </a:rPr>
              <a:t>in Phase B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10554"/>
            <a:ext cx="5507911" cy="408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72" y="1810554"/>
            <a:ext cx="5656388" cy="41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 somewhat lesser known collaborator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348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The QHE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Why study Quantum Hall Edges?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Edge Reconstruction: Review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Mode-Switching at nu=3</a:t>
            </a:r>
          </a:p>
          <a:p>
            <a:r>
              <a:rPr lang="en-US" sz="3200" b="0" dirty="0" smtClean="0">
                <a:solidFill>
                  <a:srgbClr val="0070C0"/>
                </a:solidFill>
              </a:rPr>
              <a:t>Experimental Signatures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Conclusions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Quantum Hall Effects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7" y="1448556"/>
            <a:ext cx="9268572" cy="5286200"/>
          </a:xfrm>
        </p:spPr>
      </p:pic>
    </p:spTree>
    <p:extLst>
      <p:ext uri="{BB962C8B-B14F-4D97-AF65-F5344CB8AC3E}">
        <p14:creationId xmlns:p14="http://schemas.microsoft.com/office/powerpoint/2010/main" val="26817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Quantum Hall Edges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164" y="1690688"/>
            <a:ext cx="8230092" cy="50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Properties of Quantum Hall Edges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Each edge mode is chiral. In the </a:t>
            </a:r>
            <a:r>
              <a:rPr lang="en-US" dirty="0" err="1" smtClean="0">
                <a:solidFill>
                  <a:srgbClr val="0070C0"/>
                </a:solidFill>
              </a:rPr>
              <a:t>noninteracting</a:t>
            </a:r>
            <a:r>
              <a:rPr lang="en-US" dirty="0" smtClean="0">
                <a:solidFill>
                  <a:srgbClr val="0070C0"/>
                </a:solidFill>
              </a:rPr>
              <a:t> integer QHE each mode carries a charge of 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sum of the charge times chirality is the Hall conductance, which is a quantized, topologically protected, property of the bulk.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Abelian quantum Hall states, the sum of the </a:t>
            </a:r>
            <a:r>
              <a:rPr lang="en-US" dirty="0" err="1" smtClean="0">
                <a:solidFill>
                  <a:srgbClr val="0070C0"/>
                </a:solidFill>
              </a:rPr>
              <a:t>chiralities</a:t>
            </a:r>
            <a:r>
              <a:rPr lang="en-US" dirty="0" smtClean="0">
                <a:solidFill>
                  <a:srgbClr val="0070C0"/>
                </a:solidFill>
              </a:rPr>
              <a:t> of the modes is the thermal Hall conductance, another quantized and topologically protected property.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Subject to these constraints, anything can happen depending on the details of interactions, disorder, and the confining edge potential.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Some recent puzzling/exciting phenomena at the edge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nu=2/3 edge mode </a:t>
            </a:r>
            <a:r>
              <a:rPr lang="en-US" dirty="0" smtClean="0"/>
              <a:t>in a </a:t>
            </a:r>
            <a:r>
              <a:rPr lang="en-US" dirty="0" smtClean="0">
                <a:solidFill>
                  <a:srgbClr val="FF0000"/>
                </a:solidFill>
              </a:rPr>
              <a:t>bulk nu=1 </a:t>
            </a:r>
            <a:r>
              <a:rPr lang="en-US" dirty="0" smtClean="0"/>
              <a:t>sample (</a:t>
            </a:r>
            <a:r>
              <a:rPr lang="en-US" dirty="0" err="1" smtClean="0">
                <a:solidFill>
                  <a:schemeClr val="accent6"/>
                </a:solidFill>
              </a:rPr>
              <a:t>Venkatachalam</a:t>
            </a:r>
            <a:r>
              <a:rPr lang="en-US" dirty="0" smtClean="0">
                <a:solidFill>
                  <a:schemeClr val="accent6"/>
                </a:solidFill>
              </a:rPr>
              <a:t> et al 2012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Pairing</a:t>
            </a:r>
            <a:r>
              <a:rPr lang="en-US" dirty="0" smtClean="0">
                <a:solidFill>
                  <a:srgbClr val="0070C0"/>
                </a:solidFill>
              </a:rPr>
              <a:t>” of electrons near nu=3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Choi et al 2014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1/3 edge modes </a:t>
            </a:r>
            <a:r>
              <a:rPr lang="en-US" dirty="0" smtClean="0"/>
              <a:t>seen in a </a:t>
            </a:r>
            <a:r>
              <a:rPr lang="en-US" dirty="0" smtClean="0">
                <a:solidFill>
                  <a:srgbClr val="FF0000"/>
                </a:solidFill>
              </a:rPr>
              <a:t>nu=2/3 bulk </a:t>
            </a:r>
            <a:r>
              <a:rPr lang="en-US" dirty="0" smtClean="0"/>
              <a:t>sample (</a:t>
            </a:r>
            <a:r>
              <a:rPr lang="en-US" dirty="0" smtClean="0">
                <a:solidFill>
                  <a:schemeClr val="accent6"/>
                </a:solidFill>
              </a:rPr>
              <a:t>Sabo et al, 2017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Observation of fractional thermal Hall conductance at nu=5/2 (</a:t>
            </a:r>
            <a:r>
              <a:rPr lang="en-US" dirty="0" smtClean="0">
                <a:solidFill>
                  <a:schemeClr val="accent6"/>
                </a:solidFill>
              </a:rPr>
              <a:t>Banerjee et al, arXiv:1710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Edge Reconstruction Review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491527"/>
              </p:ext>
            </p:extLst>
          </p:nvPr>
        </p:nvGraphicFramePr>
        <p:xfrm>
          <a:off x="1755057" y="1450244"/>
          <a:ext cx="9241597" cy="469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Bitmap Image" r:id="rId3" imgW="10058400" imgH="5572080" progId="Paint.Picture">
                  <p:embed/>
                </p:oleObj>
              </mc:Choice>
              <mc:Fallback>
                <p:oleObj name="Bitmap Image" r:id="rId3" imgW="10058400" imgH="5572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5057" y="1450244"/>
                        <a:ext cx="9241597" cy="469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28591" y="6140313"/>
            <a:ext cx="539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Wang, Meir, </a:t>
            </a:r>
            <a:r>
              <a:rPr lang="en-US" sz="2400" dirty="0" err="1" smtClean="0">
                <a:solidFill>
                  <a:schemeClr val="accent6"/>
                </a:solidFill>
              </a:rPr>
              <a:t>Gefen</a:t>
            </a:r>
            <a:r>
              <a:rPr lang="en-US" sz="2400" smtClean="0">
                <a:solidFill>
                  <a:schemeClr val="accent6"/>
                </a:solidFill>
              </a:rPr>
              <a:t>, 2017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446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Bitmap Image</vt:lpstr>
      <vt:lpstr>Spin-Mode-Switching at the nu=3 edge</vt:lpstr>
      <vt:lpstr>Acknowledgements</vt:lpstr>
      <vt:lpstr>A somewhat lesser known collaborator</vt:lpstr>
      <vt:lpstr>Outline</vt:lpstr>
      <vt:lpstr>The Quantum Hall Effects</vt:lpstr>
      <vt:lpstr>Quantum Hall Edges</vt:lpstr>
      <vt:lpstr>Properties of Quantum Hall Edges</vt:lpstr>
      <vt:lpstr>Some recent puzzling/exciting phenomena at the edge</vt:lpstr>
      <vt:lpstr>Edge Reconstruction Review</vt:lpstr>
      <vt:lpstr>Chamon and Wen, 1994</vt:lpstr>
      <vt:lpstr>An even more complicated case</vt:lpstr>
      <vt:lpstr>The nu=3 bulk</vt:lpstr>
      <vt:lpstr>An Argument for a reconstruction</vt:lpstr>
      <vt:lpstr>Two New Edge Phases!</vt:lpstr>
      <vt:lpstr>Hartree Fock Results</vt:lpstr>
      <vt:lpstr>Some Obvious Questions</vt:lpstr>
      <vt:lpstr>All crossings are avoided in unrestricted HF</vt:lpstr>
      <vt:lpstr>The transitions are first-order in the order parameter</vt:lpstr>
      <vt:lpstr>The electronic density doesn’t change through the transition</vt:lpstr>
      <vt:lpstr>Experimental Signatures in setups with QPCs Spin Transport</vt:lpstr>
      <vt:lpstr>Charge Transport: Strong Plateau</vt:lpstr>
      <vt:lpstr>Charge Transport: Weak Plateau</vt:lpstr>
      <vt:lpstr>Conclusions and Open Questions</vt:lpstr>
      <vt:lpstr>Thanks and Happy Birthday, Yigal!</vt:lpstr>
      <vt:lpstr>The spin rotations of the two occupied states in Phase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Spin-Mode-Switching at the nu=3 edge</dc:title>
  <dc:creator>Ganpathy Murthy</dc:creator>
  <cp:lastModifiedBy>Ganpathy Murthy</cp:lastModifiedBy>
  <cp:revision>39</cp:revision>
  <dcterms:created xsi:type="dcterms:W3CDTF">2018-05-26T09:05:23Z</dcterms:created>
  <dcterms:modified xsi:type="dcterms:W3CDTF">2018-06-01T08:13:19Z</dcterms:modified>
</cp:coreProperties>
</file>