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7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86" r:id="rId4"/>
    <p:sldMasterId id="2147483822" r:id="rId5"/>
    <p:sldMasterId id="2147483825" r:id="rId6"/>
    <p:sldMasterId id="2147483870" r:id="rId7"/>
    <p:sldMasterId id="2147483882" r:id="rId8"/>
    <p:sldMasterId id="2147483930" r:id="rId9"/>
    <p:sldMasterId id="2147483970" r:id="rId10"/>
    <p:sldMasterId id="2147483995" r:id="rId11"/>
    <p:sldMasterId id="2147484007" r:id="rId12"/>
    <p:sldMasterId id="2147484017" r:id="rId13"/>
    <p:sldMasterId id="2147484030" r:id="rId14"/>
    <p:sldMasterId id="2147484042" r:id="rId15"/>
    <p:sldMasterId id="2147484055" r:id="rId16"/>
    <p:sldMasterId id="2147484068" r:id="rId17"/>
    <p:sldMasterId id="2147484071" r:id="rId18"/>
  </p:sldMasterIdLst>
  <p:notesMasterIdLst>
    <p:notesMasterId r:id="rId99"/>
  </p:notesMasterIdLst>
  <p:sldIdLst>
    <p:sldId id="468" r:id="rId19"/>
    <p:sldId id="529" r:id="rId20"/>
    <p:sldId id="471" r:id="rId21"/>
    <p:sldId id="521" r:id="rId22"/>
    <p:sldId id="523" r:id="rId23"/>
    <p:sldId id="328" r:id="rId24"/>
    <p:sldId id="408" r:id="rId25"/>
    <p:sldId id="339" r:id="rId26"/>
    <p:sldId id="340" r:id="rId27"/>
    <p:sldId id="409" r:id="rId28"/>
    <p:sldId id="470" r:id="rId29"/>
    <p:sldId id="411" r:id="rId30"/>
    <p:sldId id="412" r:id="rId31"/>
    <p:sldId id="307" r:id="rId32"/>
    <p:sldId id="524" r:id="rId33"/>
    <p:sldId id="414" r:id="rId34"/>
    <p:sldId id="342" r:id="rId35"/>
    <p:sldId id="349" r:id="rId36"/>
    <p:sldId id="344" r:id="rId37"/>
    <p:sldId id="385" r:id="rId38"/>
    <p:sldId id="475" r:id="rId39"/>
    <p:sldId id="415" r:id="rId40"/>
    <p:sldId id="476" r:id="rId41"/>
    <p:sldId id="418" r:id="rId42"/>
    <p:sldId id="477" r:id="rId43"/>
    <p:sldId id="478" r:id="rId44"/>
    <p:sldId id="479" r:id="rId45"/>
    <p:sldId id="480" r:id="rId46"/>
    <p:sldId id="481" r:id="rId47"/>
    <p:sldId id="482" r:id="rId48"/>
    <p:sldId id="483" r:id="rId49"/>
    <p:sldId id="426" r:id="rId50"/>
    <p:sldId id="427" r:id="rId51"/>
    <p:sldId id="484" r:id="rId52"/>
    <p:sldId id="429" r:id="rId53"/>
    <p:sldId id="430" r:id="rId54"/>
    <p:sldId id="485" r:id="rId55"/>
    <p:sldId id="432" r:id="rId56"/>
    <p:sldId id="433" r:id="rId57"/>
    <p:sldId id="435" r:id="rId58"/>
    <p:sldId id="436" r:id="rId59"/>
    <p:sldId id="488" r:id="rId60"/>
    <p:sldId id="486" r:id="rId61"/>
    <p:sldId id="525" r:id="rId62"/>
    <p:sldId id="526" r:id="rId63"/>
    <p:sldId id="487" r:id="rId64"/>
    <p:sldId id="377" r:id="rId65"/>
    <p:sldId id="489" r:id="rId66"/>
    <p:sldId id="442" r:id="rId67"/>
    <p:sldId id="514" r:id="rId68"/>
    <p:sldId id="325" r:id="rId69"/>
    <p:sldId id="445" r:id="rId70"/>
    <p:sldId id="490" r:id="rId71"/>
    <p:sldId id="446" r:id="rId72"/>
    <p:sldId id="497" r:id="rId73"/>
    <p:sldId id="492" r:id="rId74"/>
    <p:sldId id="494" r:id="rId75"/>
    <p:sldId id="447" r:id="rId76"/>
    <p:sldId id="520" r:id="rId77"/>
    <p:sldId id="491" r:id="rId78"/>
    <p:sldId id="493" r:id="rId79"/>
    <p:sldId id="451" r:id="rId80"/>
    <p:sldId id="449" r:id="rId81"/>
    <p:sldId id="499" r:id="rId82"/>
    <p:sldId id="456" r:id="rId83"/>
    <p:sldId id="501" r:id="rId84"/>
    <p:sldId id="503" r:id="rId85"/>
    <p:sldId id="459" r:id="rId86"/>
    <p:sldId id="502" r:id="rId87"/>
    <p:sldId id="504" r:id="rId88"/>
    <p:sldId id="518" r:id="rId89"/>
    <p:sldId id="505" r:id="rId90"/>
    <p:sldId id="462" r:id="rId91"/>
    <p:sldId id="528" r:id="rId92"/>
    <p:sldId id="513" r:id="rId93"/>
    <p:sldId id="507" r:id="rId94"/>
    <p:sldId id="509" r:id="rId95"/>
    <p:sldId id="510" r:id="rId96"/>
    <p:sldId id="511" r:id="rId97"/>
    <p:sldId id="519" r:id="rId98"/>
  </p:sldIdLst>
  <p:sldSz cx="9144000" cy="6858000" type="screen4x3"/>
  <p:notesSz cx="7010400" cy="92964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06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212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32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426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532" algn="l" defTabSz="91421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640" algn="l" defTabSz="91421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99744" algn="l" defTabSz="91421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6852" algn="l" defTabSz="91421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67F29A9-CEE9-4EC7-8A83-6FF2822182BA}">
          <p14:sldIdLst>
            <p14:sldId id="468"/>
            <p14:sldId id="529"/>
            <p14:sldId id="471"/>
            <p14:sldId id="521"/>
            <p14:sldId id="523"/>
            <p14:sldId id="328"/>
            <p14:sldId id="408"/>
            <p14:sldId id="339"/>
            <p14:sldId id="340"/>
            <p14:sldId id="409"/>
            <p14:sldId id="470"/>
            <p14:sldId id="411"/>
            <p14:sldId id="412"/>
            <p14:sldId id="307"/>
            <p14:sldId id="524"/>
            <p14:sldId id="414"/>
            <p14:sldId id="342"/>
            <p14:sldId id="349"/>
            <p14:sldId id="344"/>
            <p14:sldId id="385"/>
            <p14:sldId id="475"/>
            <p14:sldId id="415"/>
            <p14:sldId id="476"/>
            <p14:sldId id="418"/>
          </p14:sldIdLst>
        </p14:section>
        <p14:section name="Untitled Section" id="{56A5A7CB-1375-49B2-84E7-9EDCB0C9AC05}">
          <p14:sldIdLst>
            <p14:sldId id="477"/>
            <p14:sldId id="478"/>
            <p14:sldId id="479"/>
            <p14:sldId id="480"/>
            <p14:sldId id="481"/>
            <p14:sldId id="482"/>
            <p14:sldId id="483"/>
            <p14:sldId id="426"/>
            <p14:sldId id="427"/>
            <p14:sldId id="484"/>
            <p14:sldId id="429"/>
            <p14:sldId id="430"/>
            <p14:sldId id="485"/>
            <p14:sldId id="432"/>
            <p14:sldId id="433"/>
            <p14:sldId id="435"/>
            <p14:sldId id="436"/>
            <p14:sldId id="488"/>
            <p14:sldId id="486"/>
            <p14:sldId id="525"/>
            <p14:sldId id="526"/>
            <p14:sldId id="487"/>
            <p14:sldId id="377"/>
            <p14:sldId id="489"/>
            <p14:sldId id="442"/>
            <p14:sldId id="514"/>
            <p14:sldId id="325"/>
            <p14:sldId id="445"/>
            <p14:sldId id="490"/>
            <p14:sldId id="446"/>
            <p14:sldId id="497"/>
            <p14:sldId id="492"/>
            <p14:sldId id="494"/>
            <p14:sldId id="447"/>
            <p14:sldId id="520"/>
            <p14:sldId id="491"/>
            <p14:sldId id="493"/>
            <p14:sldId id="451"/>
            <p14:sldId id="449"/>
            <p14:sldId id="499"/>
          </p14:sldIdLst>
        </p14:section>
        <p14:section name="Untitled Section" id="{6D50E03B-4852-42EA-9507-004225394213}">
          <p14:sldIdLst>
            <p14:sldId id="456"/>
            <p14:sldId id="501"/>
            <p14:sldId id="503"/>
            <p14:sldId id="459"/>
            <p14:sldId id="502"/>
            <p14:sldId id="504"/>
            <p14:sldId id="518"/>
            <p14:sldId id="505"/>
            <p14:sldId id="462"/>
            <p14:sldId id="528"/>
            <p14:sldId id="513"/>
            <p14:sldId id="507"/>
            <p14:sldId id="509"/>
            <p14:sldId id="510"/>
            <p14:sldId id="511"/>
            <p14:sldId id="5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99"/>
    <a:srgbClr val="003366"/>
    <a:srgbClr val="30FA26"/>
    <a:srgbClr val="CC9900"/>
    <a:srgbClr val="FF7C80"/>
    <a:srgbClr val="4274B0"/>
    <a:srgbClr val="EFD257"/>
    <a:srgbClr val="FFCC00"/>
    <a:srgbClr val="FD7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1538" autoAdjust="0"/>
    <p:restoredTop sz="94631" autoAdjust="0"/>
  </p:normalViewPr>
  <p:slideViewPr>
    <p:cSldViewPr>
      <p:cViewPr>
        <p:scale>
          <a:sx n="103" d="100"/>
          <a:sy n="103" d="100"/>
        </p:scale>
        <p:origin x="74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9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7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52.emf"/><Relationship Id="rId1" Type="http://schemas.openxmlformats.org/officeDocument/2006/relationships/image" Target="../media/image6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698013-FDFA-40FD-A22B-82F791FC35A4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31C790-6C48-4463-AE17-18E4A896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3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7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2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D574F-6E13-4B66-AC64-8B6083193C9B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9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D574F-6E13-4B66-AC64-8B6083193C9B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53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44DE8-5213-4446-BC3F-3A178A1FC1B6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7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8F5EDA-7E6F-465C-945B-BE8BCCC96BF8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575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31C790-6C48-4463-AE17-18E4A896D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5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8F5EDA-7E6F-465C-945B-BE8BCCC96BF8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95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0368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69453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00768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41836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2312789"/>
            <a:ext cx="7358063" cy="22324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7392" y="6536532"/>
            <a:ext cx="26449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8084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771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036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656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323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182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74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600204"/>
            <a:ext cx="207645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607695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26152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120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138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86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56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5736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57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2209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40124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721361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57931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09586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1282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962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893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C8141-5D1F-401C-9CEC-5B4BD20E79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65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560F4-ACFD-4DC8-AF5E-5037D21001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928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00C2E-2272-4112-95B5-23A46E187A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000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B6FEE-D798-4289-BF59-0427BE52B9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367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551F9-486A-4674-B668-C3C2039C58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373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DD5-4E8F-4127-878C-77D8440755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02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E3F57-55DD-419C-B789-2680474255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0098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69F2A-1B18-4713-90FB-5B7E69C975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259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7090-66A5-418B-8F1E-6B0143FC10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3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4D311-FF84-4B62-9231-784B5544F6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222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A4B66-3B2C-43A4-B84B-2D398E3B86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080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2312789"/>
            <a:ext cx="7358063" cy="22324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7392" y="6536532"/>
            <a:ext cx="26449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13136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38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177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9280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691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7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870706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34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5546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685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6734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60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74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12003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24757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776304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4086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8223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53263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27371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57016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734879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2548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07531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2312789"/>
            <a:ext cx="7358063" cy="22324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7392" y="6536532"/>
            <a:ext cx="26449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26098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C8141-5D1F-401C-9CEC-5B4BD20E79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311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560F4-ACFD-4DC8-AF5E-5037D21001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2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2229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00C2E-2272-4112-95B5-23A46E187A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647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B6FEE-D798-4289-BF59-0427BE52B9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066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551F9-486A-4674-B668-C3C2039C58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292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DD5-4E8F-4127-878C-77D8440755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518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E3F57-55DD-419C-B789-2680474255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785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69F2A-1B18-4713-90FB-5B7E69C975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346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7090-66A5-418B-8F1E-6B0143FC10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30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4D311-FF84-4B62-9231-784B5544F6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08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A4B66-3B2C-43A4-B84B-2D398E3B86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628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2312789"/>
            <a:ext cx="7358063" cy="22324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7392" y="6536532"/>
            <a:ext cx="26449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070730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30670"/>
      </p:ext>
    </p:extLst>
  </p:cSld>
  <p:clrMapOvr>
    <a:masterClrMapping/>
  </p:clrMapOvr>
  <p:transition spd="slow">
    <p:wip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gradFill rotWithShape="1"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16000">
              <a:schemeClr val="bg2">
                <a:tint val="100000"/>
                <a:shade val="95000"/>
                <a:satMod val="100000"/>
                <a:lumMod val="100000"/>
              </a:schemeClr>
            </a:gs>
            <a:gs pos="100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40418" y="259203"/>
            <a:ext cx="7315200" cy="671617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Gill Sans"/>
                <a:ea typeface="Apple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0275"/>
            <a:ext cx="34925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5556907"/>
            <a:ext cx="1180443" cy="11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gradFill rotWithShape="1"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20000">
              <a:schemeClr val="bg2">
                <a:tint val="88000"/>
                <a:shade val="100000"/>
                <a:satMod val="400000"/>
                <a:lumMod val="100000"/>
                <a:alpha val="0"/>
              </a:schemeClr>
            </a:gs>
            <a:gs pos="16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323278"/>
            <a:ext cx="7315200" cy="48054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  <a:latin typeface="Gill Sans"/>
                <a:ea typeface="Apple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23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49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18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332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53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794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46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91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340292"/>
      </p:ext>
    </p:extLst>
  </p:cSld>
  <p:clrMapOvr>
    <a:masterClrMapping/>
  </p:clrMapOvr>
  <p:transition spd="slow">
    <p:wip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547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18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1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16064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5127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87868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1123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6195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626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6208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lIns="91421" tIns="45711" rIns="91421" bIns="4571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30806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8828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777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36484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32018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15193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21" tIns="45711" rIns="91421" bIns="4571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41820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1" tIns="45711" rIns="91421" bIns="4571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333313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6049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21" tIns="45711" rIns="91421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8992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270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8204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751053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09527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42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934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8351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31686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494214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34872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0045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04296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2312789"/>
            <a:ext cx="7358063" cy="223242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7392" y="6536532"/>
            <a:ext cx="26449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1288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95912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43000" y="14"/>
            <a:ext cx="6858000" cy="3509963"/>
          </a:xfrm>
          <a:prstGeom prst="rect">
            <a:avLst/>
          </a:prstGeom>
        </p:spPr>
        <p:txBody>
          <a:bodyPr lIns="45702" tIns="45702" rIns="45702" bIns="45702" anchor="b"/>
          <a:lstStyle/>
          <a:p>
            <a:pPr lvl="0"/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143000" y="3602107"/>
            <a:ext cx="6858000" cy="3255963"/>
          </a:xfrm>
          <a:prstGeom prst="rect">
            <a:avLst/>
          </a:prstGeom>
        </p:spPr>
        <p:txBody>
          <a:bodyPr lIns="45702" tIns="45702" rIns="45702" bIns="45702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27109761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29955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5555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1" tIns="45711" rIns="91421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67395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48482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943261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324286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407471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4195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13700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7995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8491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4149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2641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92598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18145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8641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787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5639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0694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43425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728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957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025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953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062890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01077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10502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92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65977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17507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7071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 tIns="45720" anchorCtr="1"/>
          <a:lstStyle>
            <a:lvl1pPr algn="ctr">
              <a:defRPr sz="3600" i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52600" y="3567113"/>
            <a:ext cx="541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 b="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91275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 b="0"/>
            </a:lvl1pPr>
          </a:lstStyle>
          <a:p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9705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 sz="1400" b="0">
                <a:latin typeface="Arial" charset="0"/>
              </a:defRPr>
            </a:lvl1pPr>
          </a:lstStyle>
          <a:p>
            <a:fld id="{C2CD7A82-3121-4E61-83BF-A03AFD21D92A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6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C741ED-F33D-4D58-86E1-14B6B37D2BD1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05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DB6402-67FE-43A6-A420-1B1B2CDA0152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79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4394A4-02A4-4D6C-BB4F-A16840F5AD16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5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274997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7E2975-6A4E-480D-AC38-4EF5580EF203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3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3D7174-305F-4DE4-9191-8032EE3E7B16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7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6C392-9BD6-41BC-B13A-510D01504797}" type="slidenum">
              <a:rPr lang="he-IL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9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01E216-5446-4307-B1FB-544BEF169441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0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4ECDF5-3503-40E8-AE21-8DDF43E66821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3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42ABA7-744F-4DC7-A98A-4C901CC5AC50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3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344A0C-9929-4F5E-B097-AD5095DFA1AB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2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2017F8-7DD9-46CA-9F23-C24E54DC1037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33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7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0" y="6565900"/>
            <a:ext cx="901700" cy="292100"/>
          </a:xfrm>
        </p:spPr>
        <p:txBody>
          <a:bodyPr/>
          <a:lstStyle>
            <a:lvl1pPr>
              <a:defRPr/>
            </a:lvl1pPr>
          </a:lstStyle>
          <a:p>
            <a:fld id="{5099559B-8A4C-4C60-B764-B4599DDE333F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0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01000" y="6565900"/>
            <a:ext cx="901700" cy="292100"/>
          </a:xfrm>
        </p:spPr>
        <p:txBody>
          <a:bodyPr/>
          <a:lstStyle>
            <a:lvl1pPr>
              <a:defRPr/>
            </a:lvl1pPr>
          </a:lstStyle>
          <a:p>
            <a:fld id="{3E082EA1-F4F1-412C-ABB7-2CBBFD8F054F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367231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7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01000" y="6565900"/>
            <a:ext cx="901700" cy="292100"/>
          </a:xfrm>
        </p:spPr>
        <p:txBody>
          <a:bodyPr/>
          <a:lstStyle>
            <a:lvl1pPr>
              <a:defRPr/>
            </a:lvl1pPr>
          </a:lstStyle>
          <a:p>
            <a:fld id="{1FF67EC9-EC2F-4F3A-81B0-2973A9BB0A13}" type="slidenum">
              <a:rPr lang="he-IL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32452" y="240331"/>
            <a:ext cx="115283" cy="6378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26877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23553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139307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129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33105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21242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273842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783784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13581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E8ED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676400"/>
            <a:ext cx="822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solidFill>
            <a:schemeClr val="bg1">
              <a:alpha val="1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1031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62667"/>
            <a:ext cx="2895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"/>
          <p:cNvSpPr>
            <a:spLocks noChangeArrowheads="1"/>
          </p:cNvSpPr>
          <p:nvPr/>
        </p:nvSpPr>
        <p:spPr bwMode="auto">
          <a:xfrm>
            <a:off x="4495801" y="5943600"/>
            <a:ext cx="4267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b="1" smtClean="0"/>
              <a:t>Braun Center for Submicron Research</a:t>
            </a:r>
          </a:p>
          <a:p>
            <a:pPr algn="l" eaLnBrk="1" hangingPunct="1">
              <a:defRPr/>
            </a:pPr>
            <a:r>
              <a:rPr lang="en-US" altLang="en-US" b="1" smtClean="0"/>
              <a:t>Weizmann Institute of Science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830" indent="-34283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798" indent="-285692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2765" indent="-228552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599872" indent="-228552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6980" indent="-228552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087" indent="-228552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192" indent="-228552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8299" indent="-228552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5404" indent="-228552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E8ED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3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ransition spd="slow">
    <p:wipe/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212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32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42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65BA63C5-8FEE-46BF-B45C-76E097836B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5/26/2018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64AEFB72-C875-4634-8FEF-D6DB37683E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6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96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</p:sldLayoutIdLst>
  <p:transition spd="med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eaLnBrk="0" hangingPunct="0"/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eaLnBrk="0" hangingPunct="0"/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eaLnBrk="0" hangingPunct="0"/>
            <a:fld id="{0A67D29A-E514-4EB4-BC7A-ED19D8F6ECAE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rtl="0" eaLnBrk="0" hangingPunct="0"/>
              <a:t>‹#›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3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81000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533400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rtl="0"/>
            <a:endParaRPr lang="en-US" sz="2800" b="1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20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E8ED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139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</p:sldLayoutIdLst>
  <p:transition spd="slow">
    <p:wipe/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212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32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42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eaLnBrk="0" hangingPunct="0"/>
            <a:endParaRPr lang="en-US" altLang="en-US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eaLnBrk="0" hangingPunct="0"/>
            <a:endParaRPr lang="en-US" altLang="en-US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eaLnBrk="0" hangingPunct="0"/>
            <a:fld id="{0A67D29A-E514-4EB4-BC7A-ED19D8F6ECAE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pPr rtl="0" eaLnBrk="0" hangingPunct="0"/>
              <a:t>‹#›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9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/>
            <a:endParaRPr lang="ko-KR" altLang="ko-K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/>
            <a:endParaRPr lang="ko-KR" altLang="ko-K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9460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94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algn="l" defTabSz="457200" rtl="0"/>
            <a:fld id="{027A7232-33B4-4B9F-81B3-A1FE7AA4207C}" type="datetimeFigureOut">
              <a:rPr lang="en-US" altLang="ko-KR">
                <a:ea typeface="MS PGothic" pitchFamily="34" charset="-128"/>
              </a:rPr>
              <a:pPr algn="l" defTabSz="457200" rtl="0"/>
              <a:t>5/26/2018</a:t>
            </a:fld>
            <a:endParaRPr lang="en-US" altLang="ko-KR"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 defTabSz="457200" rtl="0"/>
            <a:fld id="{77868ADA-4C9F-46DA-9410-DBA73607049A}" type="slidenum">
              <a:rPr lang="en-US" altLang="ko-KR">
                <a:solidFill>
                  <a:prstClr val="white"/>
                </a:solidFill>
                <a:ea typeface="MS PGothic" pitchFamily="34" charset="-128"/>
              </a:rPr>
              <a:pPr defTabSz="457200" rtl="0"/>
              <a:t>‹#›</a:t>
            </a:fld>
            <a:endParaRPr lang="en-US" altLang="ko-KR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 algn="l" defTabSz="457200" rtl="0"/>
            <a:endParaRPr lang="ko-KR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99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0165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6858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9144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1430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F3001-A7AA-4158-921D-2C3F52B5FB76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4251-EA24-4A3F-ABA4-3D1CC0309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1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E8ED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05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wipe/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5pPr>
      <a:lvl6pPr marL="4571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6pPr>
      <a:lvl7pPr marL="914212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7pPr>
      <a:lvl8pPr marL="137132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8pPr>
      <a:lvl9pPr marL="182842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E8ED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5pPr>
      <a:lvl6pPr marL="4571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6pPr>
      <a:lvl7pPr marL="914212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7pPr>
      <a:lvl8pPr marL="137132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8pPr>
      <a:lvl9pPr marL="182842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Arial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8E8ED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endParaRPr lang="en-US" altLang="en-US" sz="28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809" r:id="rId12"/>
  </p:sldLayoutIdLst>
  <p:transition spd="slow">
    <p:wipe/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212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32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42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6457950" y="6353472"/>
            <a:ext cx="2057400" cy="369296"/>
          </a:xfrm>
          <a:prstGeom prst="rect">
            <a:avLst/>
          </a:prstGeom>
          <a:ln w="12700">
            <a:miter lim="400000"/>
          </a:ln>
        </p:spPr>
        <p:txBody>
          <a:bodyPr lIns="45702" tIns="45702" rIns="45702" bIns="45702" anchor="ctr">
            <a:spAutoFit/>
          </a:bodyPr>
          <a:lstStyle>
            <a:lvl1pPr algn="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4"/>
          </a:xfrm>
          <a:prstGeom prst="rect">
            <a:avLst/>
          </a:prstGeom>
          <a:ln w="12700">
            <a:miter lim="400000"/>
          </a:ln>
        </p:spPr>
        <p:txBody>
          <a:bodyPr lIns="45704" tIns="45704" rIns="45704" bIns="45704"/>
          <a:lstStyle/>
          <a:p>
            <a:pPr lvl="0"/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04" tIns="45704" rIns="45704" bIns="4570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387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ransition spd="slow">
    <p:wipe/>
  </p:transition>
  <p:txStyles>
    <p:titleStyle>
      <a:lvl1pPr defTabSz="457035">
        <a:defRPr sz="1200">
          <a:latin typeface="+mj-lt"/>
          <a:ea typeface="+mj-ea"/>
          <a:cs typeface="+mj-cs"/>
          <a:sym typeface="Helvetica"/>
        </a:defRPr>
      </a:lvl1pPr>
      <a:lvl2pPr defTabSz="457035">
        <a:defRPr sz="1200">
          <a:latin typeface="+mj-lt"/>
          <a:ea typeface="+mj-ea"/>
          <a:cs typeface="+mj-cs"/>
          <a:sym typeface="Helvetica"/>
        </a:defRPr>
      </a:lvl2pPr>
      <a:lvl3pPr defTabSz="457035">
        <a:defRPr sz="1200">
          <a:latin typeface="+mj-lt"/>
          <a:ea typeface="+mj-ea"/>
          <a:cs typeface="+mj-cs"/>
          <a:sym typeface="Helvetica"/>
        </a:defRPr>
      </a:lvl3pPr>
      <a:lvl4pPr defTabSz="457035">
        <a:defRPr sz="1200">
          <a:latin typeface="+mj-lt"/>
          <a:ea typeface="+mj-ea"/>
          <a:cs typeface="+mj-cs"/>
          <a:sym typeface="Helvetica"/>
        </a:defRPr>
      </a:lvl4pPr>
      <a:lvl5pPr defTabSz="457035">
        <a:defRPr sz="1200">
          <a:latin typeface="+mj-lt"/>
          <a:ea typeface="+mj-ea"/>
          <a:cs typeface="+mj-cs"/>
          <a:sym typeface="Helvetica"/>
        </a:defRPr>
      </a:lvl5pPr>
      <a:lvl6pPr indent="457035" defTabSz="457035">
        <a:defRPr sz="1200">
          <a:latin typeface="+mj-lt"/>
          <a:ea typeface="+mj-ea"/>
          <a:cs typeface="+mj-cs"/>
          <a:sym typeface="Helvetica"/>
        </a:defRPr>
      </a:lvl6pPr>
      <a:lvl7pPr indent="914071" defTabSz="457035">
        <a:defRPr sz="1200">
          <a:latin typeface="+mj-lt"/>
          <a:ea typeface="+mj-ea"/>
          <a:cs typeface="+mj-cs"/>
          <a:sym typeface="Helvetica"/>
        </a:defRPr>
      </a:lvl7pPr>
      <a:lvl8pPr indent="1371110" defTabSz="457035">
        <a:defRPr sz="1200">
          <a:latin typeface="+mj-lt"/>
          <a:ea typeface="+mj-ea"/>
          <a:cs typeface="+mj-cs"/>
          <a:sym typeface="Helvetica"/>
        </a:defRPr>
      </a:lvl8pPr>
      <a:lvl9pPr indent="1828146" defTabSz="457035">
        <a:defRPr sz="1200">
          <a:latin typeface="+mj-lt"/>
          <a:ea typeface="+mj-ea"/>
          <a:cs typeface="+mj-cs"/>
          <a:sym typeface="Helvetica"/>
        </a:defRPr>
      </a:lvl9pPr>
    </p:titleStyle>
    <p:bodyStyle>
      <a:lvl1pPr defTabSz="457035">
        <a:defRPr sz="1200">
          <a:latin typeface="+mj-lt"/>
          <a:ea typeface="+mj-ea"/>
          <a:cs typeface="+mj-cs"/>
          <a:sym typeface="Helvetica"/>
        </a:defRPr>
      </a:lvl1pPr>
      <a:lvl2pPr indent="228517" defTabSz="457035">
        <a:defRPr sz="1200">
          <a:latin typeface="+mj-lt"/>
          <a:ea typeface="+mj-ea"/>
          <a:cs typeface="+mj-cs"/>
          <a:sym typeface="Helvetica"/>
        </a:defRPr>
      </a:lvl2pPr>
      <a:lvl3pPr indent="457035" defTabSz="457035">
        <a:defRPr sz="1200">
          <a:latin typeface="+mj-lt"/>
          <a:ea typeface="+mj-ea"/>
          <a:cs typeface="+mj-cs"/>
          <a:sym typeface="Helvetica"/>
        </a:defRPr>
      </a:lvl3pPr>
      <a:lvl4pPr indent="685555" defTabSz="457035">
        <a:defRPr sz="1200">
          <a:latin typeface="+mj-lt"/>
          <a:ea typeface="+mj-ea"/>
          <a:cs typeface="+mj-cs"/>
          <a:sym typeface="Helvetica"/>
        </a:defRPr>
      </a:lvl4pPr>
      <a:lvl5pPr indent="914071" defTabSz="457035">
        <a:defRPr sz="1200">
          <a:latin typeface="+mj-lt"/>
          <a:ea typeface="+mj-ea"/>
          <a:cs typeface="+mj-cs"/>
          <a:sym typeface="Helvetica"/>
        </a:defRPr>
      </a:lvl5pPr>
      <a:lvl6pPr indent="1371110" defTabSz="457035">
        <a:defRPr sz="1200">
          <a:latin typeface="+mj-lt"/>
          <a:ea typeface="+mj-ea"/>
          <a:cs typeface="+mj-cs"/>
          <a:sym typeface="Helvetica"/>
        </a:defRPr>
      </a:lvl6pPr>
      <a:lvl7pPr indent="1828146" defTabSz="457035">
        <a:defRPr sz="1200">
          <a:latin typeface="+mj-lt"/>
          <a:ea typeface="+mj-ea"/>
          <a:cs typeface="+mj-cs"/>
          <a:sym typeface="Helvetica"/>
        </a:defRPr>
      </a:lvl7pPr>
      <a:lvl8pPr indent="2285181" defTabSz="457035">
        <a:defRPr sz="1200">
          <a:latin typeface="+mj-lt"/>
          <a:ea typeface="+mj-ea"/>
          <a:cs typeface="+mj-cs"/>
          <a:sym typeface="Helvetica"/>
        </a:defRPr>
      </a:lvl8pPr>
      <a:lvl9pPr indent="2742219" defTabSz="457035">
        <a:defRPr sz="1200">
          <a:latin typeface="+mj-lt"/>
          <a:ea typeface="+mj-ea"/>
          <a:cs typeface="+mj-cs"/>
          <a:sym typeface="Helvetica"/>
        </a:defRPr>
      </a:lvl9pPr>
    </p:bodyStyle>
    <p:otherStyle>
      <a:lvl1pPr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035"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071"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110"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146"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7" tIns="45704" rIns="91407" bIns="45704" anchor="ctr"/>
          <a:lstStyle/>
          <a:p>
            <a:endParaRPr lang="en-US" sz="120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6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428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035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071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11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14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C4CE88D0-A8EA-446F-BABB-B3A7F98974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5/26/2018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0991623D-7F3F-4891-BD02-E9AAD07FF6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77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35CADEB3-5142-4B37-9F55-E4FD669A816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5/26/2018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auto">
              <a:spcBef>
                <a:spcPts val="0"/>
              </a:spcBef>
              <a:spcAft>
                <a:spcPts val="0"/>
              </a:spcAft>
            </a:pPr>
            <a:fld id="{652AF9F7-E1F9-49D9-8090-0E9FB18F67D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3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17600"/>
          </a:xfrm>
          <a:prstGeom prst="rect">
            <a:avLst/>
          </a:prstGeom>
          <a:gradFill>
            <a:gsLst>
              <a:gs pos="0">
                <a:srgbClr val="0033CC">
                  <a:gamma/>
                  <a:shade val="0"/>
                  <a:invGamma/>
                </a:srgb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01752" tIns="1188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65900"/>
            <a:ext cx="901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latin typeface="Book Antiqua" pitchFamily="18" charset="0"/>
              </a:defRPr>
            </a:lvl1pPr>
          </a:lstStyle>
          <a:p>
            <a:fld id="{ADB6C392-9BD6-41BC-B13A-510D01504797}" type="slidenum">
              <a:rPr lang="he-IL" altLang="en-US" b="1">
                <a:solidFill>
                  <a:srgbClr val="000000"/>
                </a:solidFill>
              </a:rPr>
              <a:pPr/>
              <a:t>‹#›</a:t>
            </a:fld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60338" y="1193800"/>
            <a:ext cx="8823325" cy="5334000"/>
          </a:xfrm>
          <a:prstGeom prst="roundRect">
            <a:avLst>
              <a:gd name="adj" fmla="val 3189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0"/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b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429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marL="3429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2pPr>
      <a:lvl3pPr marL="3429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3pPr>
      <a:lvl4pPr marL="3429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4pPr>
      <a:lvl5pPr marL="3429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5pPr>
      <a:lvl6pPr marL="8001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6pPr>
      <a:lvl7pPr marL="12573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7pPr>
      <a:lvl8pPr marL="17145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8pPr>
      <a:lvl9pPr marL="2171700" algn="l" rtl="0" fontAlgn="t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Bookman Old Style" pitchFamily="18" charset="0"/>
          <a:cs typeface="Arial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rgbClr val="0000FF"/>
        </a:buClr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accent1"/>
        </a:buClr>
        <a:buSzPct val="150000"/>
        <a:buChar char="•"/>
        <a:defRPr b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tx1"/>
        </a:buClr>
        <a:buSzPct val="150000"/>
        <a:buChar char="•"/>
        <a:defRPr sz="1600" b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tx2"/>
        </a:buClr>
        <a:buSzPct val="150000"/>
        <a:buChar char="•"/>
        <a:defRPr sz="1400" b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folHlink"/>
        </a:buClr>
        <a:buSzPct val="150000"/>
        <a:buChar char="•"/>
        <a:defRPr sz="12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folHlink"/>
        </a:buClr>
        <a:buSzPct val="150000"/>
        <a:buChar char="•"/>
        <a:defRPr sz="12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folHlink"/>
        </a:buClr>
        <a:buSzPct val="150000"/>
        <a:buChar char="•"/>
        <a:defRPr sz="12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folHlink"/>
        </a:buClr>
        <a:buSzPct val="150000"/>
        <a:buChar char="•"/>
        <a:defRPr sz="12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45000"/>
        </a:spcBef>
        <a:spcAft>
          <a:spcPct val="0"/>
        </a:spcAft>
        <a:buClr>
          <a:schemeClr val="folHlink"/>
        </a:buClr>
        <a:buSzPct val="150000"/>
        <a:buChar char="•"/>
        <a:defRPr sz="12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61.pn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0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63.png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9.w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76.png"/><Relationship Id="rId3" Type="http://schemas.openxmlformats.org/officeDocument/2006/relationships/tags" Target="../tags/tag3.xml"/><Relationship Id="rId21" Type="http://schemas.openxmlformats.org/officeDocument/2006/relationships/image" Target="../media/image79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75.png"/><Relationship Id="rId2" Type="http://schemas.openxmlformats.org/officeDocument/2006/relationships/tags" Target="../tags/tag2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tags" Target="../tags/tag10.xml"/><Relationship Id="rId19" Type="http://schemas.openxmlformats.org/officeDocument/2006/relationships/image" Target="../media/image7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94.png"/><Relationship Id="rId26" Type="http://schemas.openxmlformats.org/officeDocument/2006/relationships/oleObject" Target="../embeddings/oleObject32.bin"/><Relationship Id="rId3" Type="http://schemas.openxmlformats.org/officeDocument/2006/relationships/tags" Target="../tags/tag13.xml"/><Relationship Id="rId21" Type="http://schemas.openxmlformats.org/officeDocument/2006/relationships/image" Target="../media/image97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image" Target="../media/image93.png"/><Relationship Id="rId25" Type="http://schemas.openxmlformats.org/officeDocument/2006/relationships/image" Target="../media/image87.wmf"/><Relationship Id="rId2" Type="http://schemas.openxmlformats.org/officeDocument/2006/relationships/tags" Target="../tags/tag12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89.wmf"/><Relationship Id="rId1" Type="http://schemas.openxmlformats.org/officeDocument/2006/relationships/vmlDrawing" Target="../drawings/vmlDrawing17.v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oleObject" Target="../embeddings/oleObject31.bin"/><Relationship Id="rId5" Type="http://schemas.openxmlformats.org/officeDocument/2006/relationships/tags" Target="../tags/tag15.xml"/><Relationship Id="rId15" Type="http://schemas.openxmlformats.org/officeDocument/2006/relationships/image" Target="../media/image91.png"/><Relationship Id="rId23" Type="http://schemas.openxmlformats.org/officeDocument/2006/relationships/image" Target="../media/image86.wmf"/><Relationship Id="rId28" Type="http://schemas.openxmlformats.org/officeDocument/2006/relationships/oleObject" Target="../embeddings/oleObject33.bin"/><Relationship Id="rId10" Type="http://schemas.openxmlformats.org/officeDocument/2006/relationships/tags" Target="../tags/tag20.xml"/><Relationship Id="rId19" Type="http://schemas.openxmlformats.org/officeDocument/2006/relationships/image" Target="../media/image95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90.png"/><Relationship Id="rId22" Type="http://schemas.openxmlformats.org/officeDocument/2006/relationships/oleObject" Target="../embeddings/oleObject30.bin"/><Relationship Id="rId27" Type="http://schemas.openxmlformats.org/officeDocument/2006/relationships/image" Target="../media/image88.wmf"/><Relationship Id="rId30" Type="http://schemas.openxmlformats.org/officeDocument/2006/relationships/oleObject" Target="../embeddings/oleObject3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9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9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4.png"/><Relationship Id="rId4" Type="http://schemas.openxmlformats.org/officeDocument/2006/relationships/image" Target="../media/image10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image" Target="../media/image73.png"/><Relationship Id="rId26" Type="http://schemas.openxmlformats.org/officeDocument/2006/relationships/image" Target="../media/image104.png"/><Relationship Id="rId3" Type="http://schemas.openxmlformats.org/officeDocument/2006/relationships/tags" Target="../tags/tag25.xml"/><Relationship Id="rId21" Type="http://schemas.openxmlformats.org/officeDocument/2006/relationships/image" Target="../media/image76.pn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72.png"/><Relationship Id="rId25" Type="http://schemas.openxmlformats.org/officeDocument/2006/relationships/image" Target="../media/image103.png"/><Relationship Id="rId2" Type="http://schemas.openxmlformats.org/officeDocument/2006/relationships/tags" Target="../tags/tag24.xml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75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79.png"/><Relationship Id="rId5" Type="http://schemas.openxmlformats.org/officeDocument/2006/relationships/tags" Target="../tags/tag27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78.png"/><Relationship Id="rId28" Type="http://schemas.openxmlformats.org/officeDocument/2006/relationships/image" Target="../media/image81.png"/><Relationship Id="rId10" Type="http://schemas.openxmlformats.org/officeDocument/2006/relationships/tags" Target="../tags/tag32.xml"/><Relationship Id="rId19" Type="http://schemas.openxmlformats.org/officeDocument/2006/relationships/image" Target="../media/image74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77.png"/><Relationship Id="rId27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39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hyperlink" Target="https://www.google.co.il/url?sa=i&amp;rct=j&amp;q=&amp;esrc=s&amp;source=images&amp;cd=&amp;ved=0ahUKEwiClofm0J3PAhVL7BQKHVsEDgEQjRwIBw&amp;url=https://www.researchgate.net/profile/Vladimir_Umansky&amp;psig=AFQjCNHCG4ILIoM7bmS5vWZAsRs3MNWPJA&amp;ust=1474450091746005&amp;cad=rjt" TargetMode="External"/><Relationship Id="rId7" Type="http://schemas.openxmlformats.org/officeDocument/2006/relationships/hyperlink" Target="https://www.perimeterinstitute.ca/people/dmitri-feldman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26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3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19"/>
          <p:cNvSpPr>
            <a:spLocks noGrp="1"/>
          </p:cNvSpPr>
          <p:nvPr>
            <p:ph type="ctrTitle"/>
          </p:nvPr>
        </p:nvSpPr>
        <p:spPr>
          <a:xfrm>
            <a:off x="304800" y="33528"/>
            <a:ext cx="8763000" cy="1033272"/>
          </a:xfrm>
        </p:spPr>
        <p:txBody>
          <a:bodyPr/>
          <a:lstStyle/>
          <a:p>
            <a:pPr defTabSz="525355" eaLnBrk="1" hangingPunct="1"/>
            <a:r>
              <a:rPr lang="en-US" sz="2800" dirty="0" smtClean="0">
                <a:solidFill>
                  <a:srgbClr val="FFFF00"/>
                </a:solidFill>
                <a:latin typeface="+mn-lt"/>
                <a:cs typeface="+mn-cs"/>
              </a:rPr>
              <a:t>quantization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+mn-cs"/>
              </a:rPr>
              <a:t>of </a:t>
            </a:r>
            <a:r>
              <a:rPr lang="en-US" sz="2400" dirty="0" smtClean="0">
                <a:solidFill>
                  <a:srgbClr val="FFFF00"/>
                </a:solidFill>
                <a:latin typeface="+mn-lt"/>
                <a:cs typeface="+mn-cs"/>
              </a:rPr>
              <a:t>1D</a:t>
            </a:r>
            <a:r>
              <a:rPr lang="en-US" sz="2800" dirty="0" smtClean="0">
                <a:solidFill>
                  <a:srgbClr val="FFFF00"/>
                </a:solidFill>
                <a:latin typeface="+mn-lt"/>
                <a:cs typeface="+mn-cs"/>
              </a:rPr>
              <a:t> heat </a:t>
            </a:r>
            <a:r>
              <a:rPr lang="en-US" sz="2800" dirty="0" smtClean="0">
                <a:solidFill>
                  <a:srgbClr val="FFFF00"/>
                </a:solidFill>
                <a:latin typeface="+mn-lt"/>
                <a:cs typeface="+mn-cs"/>
              </a:rPr>
              <a:t>flow </a:t>
            </a:r>
            <a:r>
              <a:rPr lang="en-US" sz="2800" dirty="0" smtClean="0">
                <a:latin typeface="+mn-lt"/>
                <a:cs typeface="+mn-cs"/>
              </a:rPr>
              <a:t/>
            </a:r>
            <a:br>
              <a:rPr lang="en-US" sz="2800" dirty="0" smtClean="0">
                <a:latin typeface="+mn-lt"/>
                <a:cs typeface="+mn-cs"/>
              </a:rPr>
            </a:br>
            <a:r>
              <a:rPr lang="en-US" sz="2800" dirty="0" smtClean="0">
                <a:latin typeface="+mn-lt"/>
                <a:cs typeface="+mn-cs"/>
              </a:rPr>
              <a:t>- fractional quantum Hall effect -</a:t>
            </a:r>
            <a:endParaRPr lang="en-US" altLang="en-US" sz="28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5123" name="Shape 120"/>
          <p:cNvSpPr>
            <a:spLocks noGrp="1"/>
          </p:cNvSpPr>
          <p:nvPr>
            <p:ph type="subTitle" idx="1"/>
          </p:nvPr>
        </p:nvSpPr>
        <p:spPr bwMode="auto">
          <a:xfrm>
            <a:off x="1447800" y="1981200"/>
            <a:ext cx="3200400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Mitali Banerjee   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Amir Rosenblatt   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Vladimir Umansky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Dima </a:t>
            </a:r>
            <a:r>
              <a:rPr lang="en-US" altLang="en-US" sz="1200" dirty="0" smtClean="0"/>
              <a:t>Feldman,  </a:t>
            </a:r>
            <a:r>
              <a:rPr lang="en-US" altLang="en-US" sz="1200" dirty="0" smtClean="0"/>
              <a:t>Brown </a:t>
            </a:r>
            <a:r>
              <a:rPr lang="en-US" altLang="en-US" sz="1200" dirty="0" smtClean="0"/>
              <a:t>Univ.  </a:t>
            </a:r>
            <a:endParaRPr lang="en-US" altLang="en-US" sz="1200" dirty="0"/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Yuval Oreg 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Ady Stern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				</a:t>
            </a:r>
            <a:endParaRPr lang="en-US" altLang="en-US" sz="1200" dirty="0"/>
          </a:p>
        </p:txBody>
      </p:sp>
      <p:pic>
        <p:nvPicPr>
          <p:cNvPr id="1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8200" y="1672779"/>
            <a:ext cx="3810000" cy="42708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4226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81000" y="304800"/>
            <a:ext cx="84582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066800" y="685800"/>
            <a:ext cx="7179631" cy="56015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Pendry’s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theory extended for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interacting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particles</a:t>
            </a: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endParaRPr lang="en-US" sz="28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rtl="0"/>
            <a:r>
              <a:rPr lang="en-US" sz="28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our </a:t>
            </a:r>
            <a:r>
              <a:rPr lang="en-US" sz="28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1D</a:t>
            </a:r>
            <a:r>
              <a:rPr lang="en-US" sz="28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interacting system……</a:t>
            </a:r>
            <a:r>
              <a:rPr lang="en-US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FQHE</a:t>
            </a:r>
            <a:endParaRPr lang="en-US" sz="32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2209800"/>
            <a:ext cx="5031143" cy="1037968"/>
            <a:chOff x="3581400" y="5029200"/>
            <a:chExt cx="5029200" cy="990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581400" y="5029200"/>
              <a:ext cx="5029200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stA="64000" endPos="32000" dist="114300" dir="5400000" sy="-100000" algn="bl" rotWithShape="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657600" y="5201334"/>
              <a:ext cx="4953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200" dirty="0">
                  <a:solidFill>
                    <a:srgbClr val="000000"/>
                  </a:solidFill>
                </a:rPr>
                <a:t>Kane, C. L. &amp; Fisher, M. P. A. </a:t>
              </a:r>
              <a:endParaRPr lang="en-US" sz="1200" dirty="0" smtClean="0">
                <a:solidFill>
                  <a:srgbClr val="000000"/>
                </a:solidFill>
              </a:endParaRPr>
            </a:p>
            <a:p>
              <a:pPr algn="l" rtl="0"/>
              <a:r>
                <a:rPr lang="en-US" sz="1200" b="1" dirty="0" smtClean="0">
                  <a:solidFill>
                    <a:srgbClr val="000000"/>
                  </a:solidFill>
                </a:rPr>
                <a:t>Quantized </a:t>
              </a:r>
              <a:r>
                <a:rPr lang="en-US" sz="1200" b="1" dirty="0">
                  <a:solidFill>
                    <a:srgbClr val="000000"/>
                  </a:solidFill>
                </a:rPr>
                <a:t>thermal transport in 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fractional quantum </a:t>
              </a:r>
              <a:r>
                <a:rPr lang="en-US" sz="1200" b="1" dirty="0">
                  <a:solidFill>
                    <a:srgbClr val="000000"/>
                  </a:solidFill>
                </a:rPr>
                <a:t>Hall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effect</a:t>
              </a:r>
            </a:p>
            <a:p>
              <a:pPr algn="l" rtl="0"/>
              <a:r>
                <a:rPr lang="en-US" sz="1200" i="1" dirty="0" smtClean="0">
                  <a:solidFill>
                    <a:srgbClr val="000000"/>
                  </a:solidFill>
                </a:rPr>
                <a:t>Phys</a:t>
              </a:r>
              <a:r>
                <a:rPr lang="en-US" sz="1200" i="1" dirty="0">
                  <a:solidFill>
                    <a:srgbClr val="000000"/>
                  </a:solidFill>
                </a:rPr>
                <a:t>. Rev. B </a:t>
              </a:r>
              <a:r>
                <a:rPr lang="en-US" sz="1200" b="1" dirty="0">
                  <a:solidFill>
                    <a:srgbClr val="000000"/>
                  </a:solidFill>
                </a:rPr>
                <a:t>55, </a:t>
              </a:r>
              <a:r>
                <a:rPr lang="en-US" sz="1200" dirty="0">
                  <a:solidFill>
                    <a:srgbClr val="000000"/>
                  </a:solidFill>
                </a:rPr>
                <a:t>15832–15837 (1997</a:t>
              </a:r>
              <a:r>
                <a:rPr lang="en-US" sz="1200" dirty="0" smtClean="0">
                  <a:solidFill>
                    <a:srgbClr val="000000"/>
                  </a:solidFill>
                </a:rPr>
                <a:t>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2499" y="3749695"/>
            <a:ext cx="338105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interactions </a:t>
            </a:r>
            <a:r>
              <a:rPr lang="en-US" sz="1600" u="sng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affect 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the thermal conductance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lang="en-US" sz="1600" kern="0" dirty="0" smtClean="0">
              <a:solidFill>
                <a:sysClr val="windowText" lastClr="000000"/>
              </a:solidFill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kern="0" dirty="0" smtClean="0">
                <a:solidFill>
                  <a:srgbClr val="FF0000"/>
                </a:solidFill>
                <a:sym typeface="Symbol"/>
              </a:rPr>
              <a:t></a:t>
            </a:r>
            <a:r>
              <a:rPr lang="en-US" sz="2000" i="1" kern="0" baseline="-25000" dirty="0" smtClean="0">
                <a:solidFill>
                  <a:srgbClr val="FF0000"/>
                </a:solidFill>
                <a:sym typeface="Symbol"/>
              </a:rPr>
              <a:t>max</a:t>
            </a:r>
            <a:r>
              <a:rPr lang="en-US" sz="2000" i="1" kern="0" dirty="0" smtClean="0">
                <a:solidFill>
                  <a:srgbClr val="FF0000"/>
                </a:solidFill>
                <a:sym typeface="Symbol"/>
              </a:rPr>
              <a:t> =</a:t>
            </a:r>
            <a:r>
              <a:rPr lang="en-US" sz="2000" b="1" i="1" kern="0" dirty="0" smtClean="0">
                <a:solidFill>
                  <a:srgbClr val="FF0000"/>
                </a:solidFill>
                <a:sym typeface="Symbol"/>
              </a:rPr>
              <a:t></a:t>
            </a:r>
            <a:r>
              <a:rPr lang="en-US" sz="2000" kern="0" baseline="-25000" dirty="0" smtClean="0">
                <a:solidFill>
                  <a:srgbClr val="FF0000"/>
                </a:solidFill>
                <a:sym typeface="Symbol"/>
              </a:rPr>
              <a:t>0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baseline="-25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</a:t>
            </a:r>
            <a:r>
              <a:rPr lang="en-US" sz="2400" kern="0" baseline="-25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Weideman</a:t>
            </a:r>
            <a:r>
              <a:rPr lang="en-US" sz="2400" kern="0" baseline="-25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- Franz </a:t>
            </a:r>
            <a:r>
              <a:rPr lang="en-US" sz="2400" kern="0" baseline="-25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breaks down</a:t>
            </a:r>
            <a:endParaRPr lang="en-US" sz="2400" kern="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993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2" descr="LandauLevel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1851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33375" y="301625"/>
            <a:ext cx="34692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chiral edge modes</a:t>
            </a:r>
            <a:endParaRPr kumimoji="0" lang="en-US" alt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pic>
        <p:nvPicPr>
          <p:cNvPr id="609284" name="Picture 4" descr="LandauLev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74938"/>
            <a:ext cx="8437562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8677">
            <a:off x="6840498" y="5344391"/>
            <a:ext cx="1753529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19076" y="5841750"/>
            <a:ext cx="3514724" cy="863850"/>
            <a:chOff x="2886076" y="4978400"/>
            <a:chExt cx="3514724" cy="812800"/>
          </a:xfrm>
        </p:grpSpPr>
        <p:graphicFrame>
          <p:nvGraphicFramePr>
            <p:cNvPr id="7" name="Object 127"/>
            <p:cNvGraphicFramePr>
              <a:graphicFrameLocks noChangeAspect="1"/>
            </p:cNvGraphicFramePr>
            <p:nvPr>
              <p:extLst/>
            </p:nvPr>
          </p:nvGraphicFramePr>
          <p:xfrm>
            <a:off x="5245100" y="4978400"/>
            <a:ext cx="1155700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88" name="Equation" r:id="rId7" imgW="596880" imgH="419040" progId="Equation.DSMT4">
                    <p:embed/>
                  </p:oleObj>
                </mc:Choice>
                <mc:Fallback>
                  <p:oleObj name="Equation" r:id="rId7" imgW="596880" imgH="419040" progId="Equation.DSMT4">
                    <p:embed/>
                    <p:pic>
                      <p:nvPicPr>
                        <p:cNvPr id="7" name="Object 1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5100" y="4978400"/>
                          <a:ext cx="1155700" cy="812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886076" y="5244670"/>
              <a:ext cx="2385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each edge mode carries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46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4" y="665162"/>
            <a:ext cx="7412385" cy="706438"/>
          </a:xfrm>
        </p:spPr>
        <p:txBody>
          <a:bodyPr/>
          <a:lstStyle/>
          <a:p>
            <a:pPr rtl="0" eaLnBrk="1" hangingPunct="1"/>
            <a:r>
              <a:rPr lang="en-US" sz="2800" dirty="0">
                <a:solidFill>
                  <a:srgbClr val="000099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en-US" sz="2800" dirty="0" smtClean="0">
                <a:latin typeface="Tahoma" pitchFamily="34" charset="0"/>
                <a:ea typeface="ＭＳ Ｐゴシック" pitchFamily="34" charset="-128"/>
              </a:rPr>
              <a:t>1D</a:t>
            </a:r>
            <a:r>
              <a:rPr lang="en-US" sz="2800" dirty="0" smtClean="0">
                <a:solidFill>
                  <a:srgbClr val="FC5104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Tahoma" pitchFamily="34" charset="0"/>
                <a:ea typeface="ＭＳ Ｐゴシック" pitchFamily="34" charset="-128"/>
              </a:rPr>
              <a:t>modes in </a:t>
            </a:r>
            <a:r>
              <a:rPr lang="en-US" sz="2800" dirty="0">
                <a:solidFill>
                  <a:srgbClr val="000099"/>
                </a:solidFill>
                <a:latin typeface="Tahoma" pitchFamily="34" charset="0"/>
                <a:ea typeface="ＭＳ Ｐゴシック" pitchFamily="34" charset="-128"/>
              </a:rPr>
              <a:t>QHE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3434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 smtClean="0">
                <a:solidFill>
                  <a:srgbClr val="3333CC"/>
                </a:solidFill>
                <a:ea typeface="ＭＳ Ｐゴシック" pitchFamily="34" charset="-128"/>
              </a:rPr>
              <a:t>   </a:t>
            </a:r>
            <a:r>
              <a:rPr lang="en-US" sz="18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bulk of QHE</a:t>
            </a:r>
            <a:r>
              <a:rPr lang="en-US" sz="1800" dirty="0" smtClean="0">
                <a:ea typeface="ＭＳ Ｐゴシック" pitchFamily="34" charset="-128"/>
              </a:rPr>
              <a:t> …………insulating </a:t>
            </a:r>
            <a:r>
              <a:rPr lang="en-US" sz="1800" dirty="0" smtClean="0">
                <a:ea typeface="ＭＳ Ｐゴシック" pitchFamily="34" charset="-128"/>
                <a:sym typeface="Symbol"/>
              </a:rPr>
              <a:t>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n-US" sz="1800" dirty="0">
                <a:ea typeface="ＭＳ Ｐゴシック" pitchFamily="34" charset="-128"/>
              </a:rPr>
              <a:t>localized quasiparticles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 smtClean="0">
                <a:solidFill>
                  <a:srgbClr val="3333CC"/>
                </a:solidFill>
                <a:ea typeface="ＭＳ Ｐゴシック" pitchFamily="34" charset="-128"/>
              </a:rPr>
              <a:t>   </a:t>
            </a:r>
            <a:r>
              <a:rPr lang="en-US" sz="18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edge of IQHE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1800" dirty="0" smtClean="0">
                <a:ea typeface="ＭＳ Ｐゴシック" pitchFamily="34" charset="-128"/>
              </a:rPr>
              <a:t>………integer </a:t>
            </a:r>
            <a:r>
              <a:rPr lang="en-US" sz="1800" dirty="0" smtClean="0">
                <a:solidFill>
                  <a:srgbClr val="0066FF"/>
                </a:solidFill>
                <a:ea typeface="ＭＳ Ｐゴシック" pitchFamily="34" charset="-128"/>
              </a:rPr>
              <a:t>1D</a:t>
            </a:r>
            <a:r>
              <a:rPr lang="en-US" sz="1800" dirty="0" smtClean="0">
                <a:ea typeface="ＭＳ Ｐゴシック" pitchFamily="34" charset="-128"/>
              </a:rPr>
              <a:t> chiral </a:t>
            </a:r>
            <a:r>
              <a:rPr lang="en-US" sz="1800" dirty="0">
                <a:ea typeface="ＭＳ Ｐゴシック" pitchFamily="34" charset="-128"/>
              </a:rPr>
              <a:t>edge </a:t>
            </a:r>
            <a:r>
              <a:rPr lang="en-US" sz="1800" dirty="0" smtClean="0">
                <a:ea typeface="ＭＳ Ｐゴシック" pitchFamily="34" charset="-128"/>
              </a:rPr>
              <a:t>modes      </a:t>
            </a:r>
            <a:r>
              <a:rPr lang="en-US" sz="1400" i="1" dirty="0" smtClean="0">
                <a:ea typeface="ＭＳ Ｐゴシック" pitchFamily="34" charset="-128"/>
              </a:rPr>
              <a:t>G</a:t>
            </a:r>
            <a:r>
              <a:rPr lang="en-US" sz="1400" i="1" baseline="-25000" dirty="0" smtClean="0">
                <a:ea typeface="ＭＳ Ｐゴシック" pitchFamily="34" charset="-128"/>
              </a:rPr>
              <a:t>H 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  <a:r>
              <a:rPr lang="en-US" sz="1400" i="1" dirty="0" smtClean="0">
                <a:solidFill>
                  <a:srgbClr val="FF0000"/>
                </a:solidFill>
                <a:ea typeface="ＭＳ Ｐゴシック" pitchFamily="34" charset="-128"/>
              </a:rPr>
              <a:t>v </a:t>
            </a:r>
            <a:r>
              <a:rPr lang="en-US" sz="1400" i="1" dirty="0" smtClean="0">
                <a:ea typeface="ＭＳ Ｐゴシック" pitchFamily="34" charset="-128"/>
              </a:rPr>
              <a:t>e </a:t>
            </a:r>
            <a:r>
              <a:rPr lang="en-US" sz="1400" baseline="30000" dirty="0" smtClean="0">
                <a:ea typeface="ＭＳ Ｐゴシック" pitchFamily="34" charset="-128"/>
              </a:rPr>
              <a:t>2</a:t>
            </a:r>
            <a:r>
              <a:rPr lang="en-US" sz="1400" dirty="0" smtClean="0">
                <a:ea typeface="ＭＳ Ｐゴシック" pitchFamily="34" charset="-128"/>
              </a:rPr>
              <a:t>/</a:t>
            </a:r>
            <a:r>
              <a:rPr lang="en-US" sz="1400" i="1" dirty="0" smtClean="0">
                <a:ea typeface="ＭＳ Ｐゴシック" pitchFamily="34" charset="-128"/>
              </a:rPr>
              <a:t>h</a:t>
            </a:r>
            <a:r>
              <a:rPr lang="en-US" sz="1400" dirty="0" smtClean="0">
                <a:ea typeface="ＭＳ Ｐゴシック" pitchFamily="34" charset="-128"/>
              </a:rPr>
              <a:t>  </a:t>
            </a:r>
            <a:r>
              <a:rPr lang="en-US" sz="1400" i="1" dirty="0" smtClean="0">
                <a:ea typeface="ＭＳ Ｐゴシック" pitchFamily="34" charset="-128"/>
              </a:rPr>
              <a:t>v 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  <a:r>
              <a:rPr lang="en-US" sz="1400" b="1" dirty="0" smtClean="0">
                <a:ea typeface="ＭＳ Ｐゴシック" pitchFamily="34" charset="-128"/>
              </a:rPr>
              <a:t>1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n-US" sz="1400" b="1" dirty="0" smtClean="0">
                <a:ea typeface="ＭＳ Ｐゴシック" pitchFamily="34" charset="-128"/>
              </a:rPr>
              <a:t>2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n-US" sz="1400" b="1" dirty="0" smtClean="0">
                <a:ea typeface="ＭＳ Ｐゴシック" pitchFamily="34" charset="-128"/>
              </a:rPr>
              <a:t>3</a:t>
            </a:r>
            <a:r>
              <a:rPr lang="en-US" sz="1400" dirty="0" smtClean="0">
                <a:ea typeface="ＭＳ Ｐゴシック" pitchFamily="34" charset="-128"/>
              </a:rPr>
              <a:t>,…</a:t>
            </a:r>
            <a:endParaRPr lang="en-US" sz="14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sz="1800" dirty="0" smtClean="0">
                <a:solidFill>
                  <a:srgbClr val="3333CC"/>
                </a:solidFill>
                <a:ea typeface="ＭＳ Ｐゴシック" pitchFamily="34" charset="-128"/>
              </a:rPr>
              <a:t>   </a:t>
            </a:r>
            <a:r>
              <a:rPr lang="en-US" sz="18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edge of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FQHE</a:t>
            </a:r>
            <a:r>
              <a:rPr lang="en-US" sz="18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1800" dirty="0" smtClean="0">
                <a:solidFill>
                  <a:srgbClr val="3333CC"/>
                </a:solidFill>
                <a:ea typeface="ＭＳ Ｐゴシック" pitchFamily="34" charset="-128"/>
              </a:rPr>
              <a:t>……..</a:t>
            </a:r>
            <a:r>
              <a:rPr lang="en-US" sz="1800" dirty="0" smtClean="0">
                <a:ea typeface="ＭＳ Ｐゴシック" pitchFamily="34" charset="-128"/>
              </a:rPr>
              <a:t>fractional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34" charset="-128"/>
              </a:rPr>
              <a:t>1D</a:t>
            </a:r>
            <a:r>
              <a:rPr lang="en-US" sz="1800" dirty="0" smtClean="0">
                <a:ea typeface="ＭＳ Ｐゴシック" pitchFamily="34" charset="-128"/>
              </a:rPr>
              <a:t> chiral edge modes  </a:t>
            </a:r>
            <a:r>
              <a:rPr lang="en-US" sz="1800" dirty="0">
                <a:ea typeface="ＭＳ Ｐゴシック" pitchFamily="34" charset="-128"/>
              </a:rPr>
              <a:t>		</a:t>
            </a: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>
                <a:ea typeface="ＭＳ Ｐゴシック" pitchFamily="34" charset="-128"/>
              </a:rPr>
              <a:t>	</a:t>
            </a:r>
            <a:r>
              <a:rPr lang="en-US" sz="1800" dirty="0" smtClean="0">
                <a:ea typeface="ＭＳ Ｐゴシック" pitchFamily="34" charset="-128"/>
              </a:rPr>
              <a:t>		abelian states ……………..</a:t>
            </a:r>
            <a:r>
              <a:rPr lang="en-US" sz="1400" i="1" dirty="0" smtClean="0">
                <a:ea typeface="ＭＳ Ｐゴシック" pitchFamily="34" charset="-128"/>
              </a:rPr>
              <a:t>G</a:t>
            </a:r>
            <a:r>
              <a:rPr lang="en-US" sz="1400" i="1" baseline="-25000" dirty="0" smtClean="0">
                <a:ea typeface="ＭＳ Ｐゴシック" pitchFamily="34" charset="-128"/>
              </a:rPr>
              <a:t>H 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  <a:r>
              <a:rPr lang="en-US" sz="1400" i="1" dirty="0" smtClean="0">
                <a:solidFill>
                  <a:srgbClr val="FF0000"/>
                </a:solidFill>
                <a:ea typeface="ＭＳ Ｐゴシック" pitchFamily="34" charset="-128"/>
              </a:rPr>
              <a:t>v </a:t>
            </a:r>
            <a:r>
              <a:rPr lang="en-US" sz="1400" i="1" dirty="0" smtClean="0">
                <a:ea typeface="ＭＳ Ｐゴシック" pitchFamily="34" charset="-128"/>
              </a:rPr>
              <a:t>e </a:t>
            </a:r>
            <a:r>
              <a:rPr lang="en-US" sz="1400" baseline="30000" dirty="0" smtClean="0">
                <a:ea typeface="ＭＳ Ｐゴシック" pitchFamily="34" charset="-128"/>
              </a:rPr>
              <a:t>2</a:t>
            </a:r>
            <a:r>
              <a:rPr lang="en-US" sz="1400" dirty="0" smtClean="0">
                <a:ea typeface="ＭＳ Ｐゴシック" pitchFamily="34" charset="-128"/>
              </a:rPr>
              <a:t>/</a:t>
            </a:r>
            <a:r>
              <a:rPr lang="en-US" sz="1400" i="1" dirty="0" smtClean="0">
                <a:ea typeface="ＭＳ Ｐゴシック" pitchFamily="34" charset="-128"/>
              </a:rPr>
              <a:t>h</a:t>
            </a:r>
            <a:r>
              <a:rPr lang="en-US" sz="1400" dirty="0" smtClean="0">
                <a:ea typeface="ＭＳ Ｐゴシック" pitchFamily="34" charset="-128"/>
              </a:rPr>
              <a:t>   </a:t>
            </a:r>
            <a:r>
              <a:rPr lang="en-US" sz="1400" i="1" dirty="0" smtClean="0">
                <a:solidFill>
                  <a:srgbClr val="FF0000"/>
                </a:solidFill>
                <a:ea typeface="ＭＳ Ｐゴシック" pitchFamily="34" charset="-128"/>
              </a:rPr>
              <a:t>v</a:t>
            </a:r>
            <a:r>
              <a:rPr lang="en-US" sz="1400" i="1" dirty="0" smtClean="0">
                <a:ea typeface="ＭＳ Ｐゴシック" pitchFamily="34" charset="-128"/>
              </a:rPr>
              <a:t> 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  <a:r>
              <a:rPr lang="en-US" sz="1400" b="1" dirty="0">
                <a:ea typeface="ＭＳ Ｐゴシック" pitchFamily="34" charset="-128"/>
              </a:rPr>
              <a:t>1/3</a:t>
            </a:r>
            <a:r>
              <a:rPr lang="en-US" sz="1400" dirty="0">
                <a:ea typeface="ＭＳ Ｐゴシック" pitchFamily="34" charset="-128"/>
              </a:rPr>
              <a:t>, </a:t>
            </a:r>
            <a:r>
              <a:rPr lang="en-US" sz="1400" b="1" dirty="0">
                <a:ea typeface="ＭＳ Ｐゴシック" pitchFamily="34" charset="-128"/>
              </a:rPr>
              <a:t>2/5</a:t>
            </a:r>
            <a:r>
              <a:rPr lang="en-US" sz="1400" dirty="0" smtClean="0">
                <a:ea typeface="ＭＳ Ｐゴシック" pitchFamily="34" charset="-128"/>
              </a:rPr>
              <a:t>,.., </a:t>
            </a:r>
            <a:r>
              <a:rPr lang="en-US" sz="1400" b="1" dirty="0">
                <a:ea typeface="ＭＳ Ｐゴシック" pitchFamily="34" charset="-128"/>
              </a:rPr>
              <a:t>2/3</a:t>
            </a:r>
            <a:r>
              <a:rPr lang="en-US" sz="1400" dirty="0" smtClean="0">
                <a:ea typeface="ＭＳ Ｐゴシック" pitchFamily="34" charset="-128"/>
              </a:rPr>
              <a:t>,</a:t>
            </a:r>
            <a:r>
              <a:rPr lang="en-US" sz="1400" b="1" dirty="0" smtClean="0">
                <a:ea typeface="ＭＳ Ｐゴシック" pitchFamily="34" charset="-128"/>
              </a:rPr>
              <a:t> 3/5</a:t>
            </a:r>
            <a:r>
              <a:rPr lang="en-US" sz="1400" dirty="0" smtClean="0">
                <a:ea typeface="ＭＳ Ｐゴシック" pitchFamily="34" charset="-128"/>
              </a:rPr>
              <a:t>,</a:t>
            </a:r>
            <a:r>
              <a:rPr lang="en-US" sz="1400" b="1" dirty="0" smtClean="0">
                <a:ea typeface="ＭＳ Ｐゴシック" pitchFamily="34" charset="-128"/>
              </a:rPr>
              <a:t> 4/7</a:t>
            </a:r>
            <a:r>
              <a:rPr lang="en-US" sz="1400" dirty="0" smtClean="0">
                <a:ea typeface="ＭＳ Ｐゴシック" pitchFamily="34" charset="-128"/>
              </a:rPr>
              <a:t>,…</a:t>
            </a:r>
            <a:endParaRPr lang="en-US" sz="16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z="1800" dirty="0" smtClean="0">
                <a:ea typeface="ＭＳ Ｐゴシック" pitchFamily="34" charset="-128"/>
              </a:rPr>
              <a:t>		       non-abelian states 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(?)</a:t>
            </a:r>
            <a:r>
              <a:rPr lang="en-US" sz="1800" dirty="0">
                <a:ea typeface="ＭＳ Ｐゴシック" pitchFamily="34" charset="-128"/>
              </a:rPr>
              <a:t> </a:t>
            </a:r>
            <a:r>
              <a:rPr lang="en-US" sz="1800" dirty="0" smtClean="0">
                <a:ea typeface="ＭＳ Ｐゴシック" pitchFamily="34" charset="-128"/>
              </a:rPr>
              <a:t>……….</a:t>
            </a:r>
            <a:r>
              <a:rPr lang="en-US" sz="1400" i="1" dirty="0" smtClean="0">
                <a:ea typeface="ＭＳ Ｐゴシック" pitchFamily="34" charset="-128"/>
              </a:rPr>
              <a:t>G</a:t>
            </a:r>
            <a:r>
              <a:rPr lang="en-US" sz="1400" i="1" baseline="-25000" dirty="0" smtClean="0">
                <a:ea typeface="ＭＳ Ｐゴシック" pitchFamily="34" charset="-128"/>
              </a:rPr>
              <a:t>H 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  <a:r>
              <a:rPr lang="en-US" sz="1400" i="1" dirty="0" smtClean="0">
                <a:solidFill>
                  <a:srgbClr val="FF0000"/>
                </a:solidFill>
                <a:ea typeface="ＭＳ Ｐゴシック" pitchFamily="34" charset="-128"/>
              </a:rPr>
              <a:t>v </a:t>
            </a:r>
            <a:r>
              <a:rPr lang="en-US" sz="1400" i="1" dirty="0" smtClean="0">
                <a:ea typeface="ＭＳ Ｐゴシック" pitchFamily="34" charset="-128"/>
              </a:rPr>
              <a:t>e </a:t>
            </a:r>
            <a:r>
              <a:rPr lang="en-US" sz="1400" baseline="30000" dirty="0" smtClean="0">
                <a:ea typeface="ＭＳ Ｐゴシック" pitchFamily="34" charset="-128"/>
              </a:rPr>
              <a:t>2</a:t>
            </a:r>
            <a:r>
              <a:rPr lang="en-US" sz="1400" dirty="0" smtClean="0">
                <a:ea typeface="ＭＳ Ｐゴシック" pitchFamily="34" charset="-128"/>
              </a:rPr>
              <a:t>/</a:t>
            </a:r>
            <a:r>
              <a:rPr lang="en-US" sz="1400" i="1" dirty="0" smtClean="0">
                <a:ea typeface="ＭＳ Ｐゴシック" pitchFamily="34" charset="-128"/>
              </a:rPr>
              <a:t>h</a:t>
            </a:r>
            <a:r>
              <a:rPr lang="en-US" sz="1400" dirty="0" smtClean="0">
                <a:ea typeface="ＭＳ Ｐゴシック" pitchFamily="34" charset="-128"/>
              </a:rPr>
              <a:t>   </a:t>
            </a:r>
            <a:r>
              <a:rPr lang="en-US" sz="1400" i="1" dirty="0" smtClean="0">
                <a:solidFill>
                  <a:srgbClr val="FF0000"/>
                </a:solidFill>
                <a:ea typeface="ＭＳ Ｐゴシック" pitchFamily="34" charset="-128"/>
              </a:rPr>
              <a:t>v </a:t>
            </a:r>
            <a:r>
              <a:rPr lang="en-US" sz="1400" dirty="0" smtClean="0">
                <a:ea typeface="ＭＳ Ｐゴシック" pitchFamily="34" charset="-128"/>
              </a:rPr>
              <a:t>=</a:t>
            </a:r>
            <a:r>
              <a:rPr lang="en-US" sz="1400" b="1" dirty="0" smtClean="0">
                <a:ea typeface="ＭＳ Ｐゴシック" pitchFamily="34" charset="-128"/>
              </a:rPr>
              <a:t>5/2</a:t>
            </a:r>
            <a:r>
              <a:rPr lang="en-US" sz="1400" dirty="0" smtClean="0">
                <a:ea typeface="ＭＳ Ｐゴシック" pitchFamily="34" charset="-128"/>
              </a:rPr>
              <a:t>, </a:t>
            </a:r>
            <a:r>
              <a:rPr lang="en-US" sz="1400" b="1" dirty="0" smtClean="0">
                <a:ea typeface="ＭＳ Ｐゴシック" pitchFamily="34" charset="-128"/>
              </a:rPr>
              <a:t>12/5</a:t>
            </a:r>
            <a:r>
              <a:rPr lang="en-US" sz="1400" dirty="0" smtClean="0">
                <a:ea typeface="ＭＳ Ｐゴシック" pitchFamily="34" charset="-128"/>
              </a:rPr>
              <a:t>,…  </a:t>
            </a:r>
            <a:r>
              <a:rPr lang="en-US" sz="1800" dirty="0" smtClean="0">
                <a:solidFill>
                  <a:srgbClr val="3333CC"/>
                </a:solidFill>
                <a:latin typeface="Tahoma" pitchFamily="34" charset="0"/>
                <a:ea typeface="ＭＳ Ｐゴシック" pitchFamily="34" charset="-128"/>
              </a:rPr>
              <a:t>			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800" dirty="0">
              <a:solidFill>
                <a:srgbClr val="3333CC"/>
              </a:solidFill>
              <a:ea typeface="ＭＳ Ｐゴシック" pitchFamily="34" charset="-128"/>
            </a:endParaRPr>
          </a:p>
        </p:txBody>
      </p:sp>
      <p:pic>
        <p:nvPicPr>
          <p:cNvPr id="5" name="image13.png" descr="LandauLevels1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685800"/>
            <a:ext cx="1974515" cy="761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500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3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3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2" y="772181"/>
            <a:ext cx="3499638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 types of modes….</a:t>
            </a:r>
            <a:endParaRPr lang="en-US" sz="2800" b="1" kern="0" dirty="0">
              <a:solidFill>
                <a:srgbClr val="000099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676400"/>
            <a:ext cx="8229600" cy="5909292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rtl="0">
              <a:lnSpc>
                <a:spcPct val="300000"/>
              </a:lnSpc>
            </a:pPr>
            <a:endParaRPr lang="en-US" dirty="0" smtClean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downstream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 charge ……………………………..</a:t>
            </a:r>
            <a:r>
              <a:rPr lang="en-US" dirty="0" smtClean="0">
                <a:solidFill>
                  <a:srgbClr val="000099"/>
                </a:solidFill>
                <a:latin typeface="Tahoma"/>
              </a:rPr>
              <a:t>particle states</a:t>
            </a:r>
            <a:endParaRPr lang="en-US" i="1" dirty="0" smtClean="0">
              <a:solidFill>
                <a:srgbClr val="000099"/>
              </a:solidFill>
              <a:latin typeface="Tahoma"/>
            </a:endParaRPr>
          </a:p>
          <a:p>
            <a:pPr marL="342900" indent="-342900" algn="l" rtl="0">
              <a:lnSpc>
                <a:spcPct val="3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downstream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  charge + 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upstream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ahoma"/>
              </a:rPr>
              <a:t>neutral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…</a:t>
            </a:r>
            <a:r>
              <a:rPr lang="en-US" dirty="0" smtClean="0">
                <a:solidFill>
                  <a:srgbClr val="000099"/>
                </a:solidFill>
                <a:latin typeface="Tahoma"/>
              </a:rPr>
              <a:t>hole states, non-abelian states</a:t>
            </a:r>
          </a:p>
          <a:p>
            <a:pPr marL="342900" indent="-342900" algn="l" rtl="0">
              <a:lnSpc>
                <a:spcPct val="30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rgbClr val="000099"/>
              </a:solidFill>
              <a:latin typeface="Tahoma"/>
            </a:endParaRPr>
          </a:p>
          <a:p>
            <a:pPr algn="l" rtl="0">
              <a:lnSpc>
                <a:spcPct val="300000"/>
              </a:lnSpc>
            </a:pPr>
            <a:endParaRPr lang="en-US" dirty="0">
              <a:solidFill>
                <a:srgbClr val="000000"/>
              </a:solidFill>
              <a:latin typeface="Tahoma"/>
            </a:endParaRPr>
          </a:p>
          <a:p>
            <a:pPr algn="l" rtl="0">
              <a:lnSpc>
                <a:spcPct val="300000"/>
              </a:lnSpc>
            </a:pPr>
            <a:endParaRPr lang="en-US" dirty="0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Curved Left Arrow 4"/>
          <p:cNvSpPr/>
          <p:nvPr/>
        </p:nvSpPr>
        <p:spPr bwMode="auto">
          <a:xfrm>
            <a:off x="1447800" y="3429000"/>
            <a:ext cx="609600" cy="457200"/>
          </a:xfrm>
          <a:prstGeom prst="curved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Curved Left Arrow 7"/>
          <p:cNvSpPr/>
          <p:nvPr/>
        </p:nvSpPr>
        <p:spPr bwMode="auto">
          <a:xfrm>
            <a:off x="1447800" y="5105400"/>
            <a:ext cx="609600" cy="457200"/>
          </a:xfrm>
          <a:prstGeom prst="curved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urved Left Arrow 8"/>
          <p:cNvSpPr/>
          <p:nvPr/>
        </p:nvSpPr>
        <p:spPr bwMode="auto">
          <a:xfrm rot="10800000" flipH="1">
            <a:off x="3581400" y="5076566"/>
            <a:ext cx="609600" cy="457200"/>
          </a:xfrm>
          <a:prstGeom prst="curved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61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ractional quantum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459"/>
            <a:ext cx="8458200" cy="6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.iopscience.com/images/0034-4885/76/7/076501/Full/rpp379112f05_on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599"/>
            <a:ext cx="439102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2209800" y="2347913"/>
            <a:ext cx="838200" cy="623887"/>
          </a:xfrm>
          <a:prstGeom prst="ellipse">
            <a:avLst/>
          </a:prstGeom>
          <a:gradFill>
            <a:gsLst>
              <a:gs pos="0">
                <a:srgbClr val="FF0000">
                  <a:alpha val="13000"/>
                </a:srgbClr>
              </a:gs>
              <a:gs pos="91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Papyru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2119313"/>
            <a:ext cx="838200" cy="623887"/>
          </a:xfrm>
          <a:prstGeom prst="ellipse">
            <a:avLst/>
          </a:prstGeom>
          <a:gradFill>
            <a:gsLst>
              <a:gs pos="0">
                <a:srgbClr val="FF0000">
                  <a:alpha val="13000"/>
                </a:srgbClr>
              </a:gs>
              <a:gs pos="91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Papyru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2672648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</a:rPr>
              <a:t>particle-like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2695" y="2286000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hole-like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kern="0" noProof="0" dirty="0" smtClean="0">
                <a:solidFill>
                  <a:srgbClr val="FF0000"/>
                </a:solidFill>
              </a:rPr>
              <a:t>counter-propagating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Oval 3"/>
          <p:cNvSpPr/>
          <p:nvPr/>
        </p:nvSpPr>
        <p:spPr>
          <a:xfrm>
            <a:off x="5958061" y="3033713"/>
            <a:ext cx="457200" cy="623887"/>
          </a:xfrm>
          <a:prstGeom prst="ellipse">
            <a:avLst/>
          </a:prstGeom>
          <a:gradFill>
            <a:gsLst>
              <a:gs pos="0">
                <a:srgbClr val="FC5104">
                  <a:alpha val="24000"/>
                </a:srgbClr>
              </a:gs>
              <a:gs pos="91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Papyru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10200" y="3033713"/>
            <a:ext cx="457200" cy="623887"/>
          </a:xfrm>
          <a:prstGeom prst="ellipse">
            <a:avLst/>
          </a:prstGeom>
          <a:gradFill>
            <a:gsLst>
              <a:gs pos="0">
                <a:srgbClr val="FC5104">
                  <a:alpha val="24000"/>
                </a:srgbClr>
              </a:gs>
              <a:gs pos="91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Papyrus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096000" y="914400"/>
            <a:ext cx="0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" name="Group 28"/>
          <p:cNvGrpSpPr/>
          <p:nvPr/>
        </p:nvGrpSpPr>
        <p:grpSpPr>
          <a:xfrm>
            <a:off x="1905000" y="2023646"/>
            <a:ext cx="1524173" cy="3499330"/>
            <a:chOff x="1905000" y="2023646"/>
            <a:chExt cx="1524173" cy="3499330"/>
          </a:xfrm>
        </p:grpSpPr>
        <p:sp>
          <p:nvSpPr>
            <p:cNvPr id="13" name="TextBox 12"/>
            <p:cNvSpPr txBox="1"/>
            <p:nvPr/>
          </p:nvSpPr>
          <p:spPr>
            <a:xfrm>
              <a:off x="1905000" y="2023646"/>
              <a:ext cx="1436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5104"/>
                  </a:solidFill>
                  <a:effectLst/>
                  <a:uLnTx/>
                  <a:uFillTx/>
                </a:rPr>
                <a:t>non-abelian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5104"/>
                  </a:solidFill>
                  <a:effectLst/>
                  <a:uLnTx/>
                  <a:uFillTx/>
                </a:rPr>
                <a:t>?</a:t>
              </a: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3109912" y="2684840"/>
              <a:ext cx="319261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179064" y="5522976"/>
              <a:ext cx="115062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0" name="Straight Connector 19"/>
          <p:cNvCxnSpPr/>
          <p:nvPr/>
        </p:nvCxnSpPr>
        <p:spPr bwMode="auto">
          <a:xfrm>
            <a:off x="5479169" y="2400776"/>
            <a:ext cx="31926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611368" y="6092952"/>
            <a:ext cx="79815" cy="304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6019800" y="2057400"/>
            <a:ext cx="31926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6096000" y="6092952"/>
            <a:ext cx="9066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21"/>
          <p:cNvSpPr/>
          <p:nvPr/>
        </p:nvSpPr>
        <p:spPr>
          <a:xfrm>
            <a:off x="6172200" y="3414713"/>
            <a:ext cx="457200" cy="623887"/>
          </a:xfrm>
          <a:prstGeom prst="ellipse">
            <a:avLst/>
          </a:prstGeom>
          <a:gradFill>
            <a:gsLst>
              <a:gs pos="0">
                <a:srgbClr val="FC5104">
                  <a:alpha val="24000"/>
                </a:srgbClr>
              </a:gs>
              <a:gs pos="91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804489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4" grpId="0" animBg="1"/>
      <p:bldP spid="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5800" y="4013556"/>
            <a:ext cx="7772400" cy="804754"/>
          </a:xfrm>
          <a:prstGeom prst="rect">
            <a:avLst/>
          </a:prstGeom>
          <a:noFill/>
        </p:spPr>
        <p:txBody>
          <a:bodyPr lIns="91421" tIns="45711" rIns="91421" bIns="45711">
            <a:spAutoFit/>
          </a:bodyPr>
          <a:lstStyle>
            <a:defPPr>
              <a:defRPr lang="he-IL"/>
            </a:defPPr>
            <a:lvl1pPr marL="342900" indent="-342900" algn="l" rtl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 sz="2000" kern="0">
                <a:solidFill>
                  <a:sysClr val="windowText" lastClr="000000"/>
                </a:solidFill>
              </a:defRPr>
            </a:lvl1pPr>
          </a:lstStyle>
          <a:p>
            <a:pPr marL="0" indent="0" algn="ctr">
              <a:buFont typeface="Wingdings" panose="05000000000000000000" pitchFamily="2" charset="2"/>
              <a:buNone/>
            </a:pPr>
            <a:endParaRPr lang="en-US" dirty="0"/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929366"/>
            <a:ext cx="7010400" cy="378563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rtl="0">
              <a:lnSpc>
                <a:spcPct val="150000"/>
              </a:lnSpc>
            </a:pPr>
            <a:endParaRPr lang="en-US" sz="2000" dirty="0" smtClean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topological number</a:t>
            </a:r>
            <a:r>
              <a:rPr lang="en-US" sz="2000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/>
              </a:rPr>
              <a:t>- determined by bulk wave-function </a:t>
            </a: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i="1" dirty="0" smtClean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ahoma"/>
              </a:rPr>
              <a:t>reveals the </a:t>
            </a:r>
            <a:r>
              <a:rPr lang="en-US" sz="2000" b="1" dirty="0">
                <a:solidFill>
                  <a:srgbClr val="000000"/>
                </a:solidFill>
                <a:latin typeface="Tahoma"/>
              </a:rPr>
              <a:t>NET</a:t>
            </a:r>
            <a:r>
              <a:rPr lang="en-US" sz="2000" dirty="0">
                <a:solidFill>
                  <a:srgbClr val="000000"/>
                </a:solidFill>
                <a:latin typeface="Tahoma"/>
              </a:rPr>
              <a:t> chirality of </a:t>
            </a:r>
            <a:r>
              <a:rPr lang="en-US" sz="2000" dirty="0" smtClean="0">
                <a:solidFill>
                  <a:srgbClr val="000000"/>
                </a:solidFill>
                <a:latin typeface="Tahoma"/>
              </a:rPr>
              <a:t>modes….</a:t>
            </a:r>
            <a:r>
              <a:rPr lang="en-US" sz="1400" b="1" dirty="0" smtClean="0">
                <a:solidFill>
                  <a:srgbClr val="000000"/>
                </a:solidFill>
                <a:latin typeface="Tahoma"/>
              </a:rPr>
              <a:t>down - up</a:t>
            </a:r>
            <a:endParaRPr lang="en-US" sz="1400" b="1" dirty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Tahoma"/>
              </a:rPr>
              <a:t>independent of unexpected </a:t>
            </a:r>
            <a:r>
              <a:rPr lang="en-US" sz="20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edge – reconstruction</a:t>
            </a:r>
            <a:endParaRPr lang="en-US" sz="20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0000"/>
              </a:solidFill>
              <a:latin typeface="Tahoma"/>
            </a:endParaRPr>
          </a:p>
          <a:p>
            <a:pPr marL="342900" indent="-342900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Tahoma"/>
              </a:rPr>
              <a:t>provides </a:t>
            </a:r>
            <a:r>
              <a:rPr lang="en-US" sz="2000" dirty="0">
                <a:solidFill>
                  <a:srgbClr val="000000"/>
                </a:solidFill>
                <a:latin typeface="Tahoma"/>
              </a:rPr>
              <a:t>proof of </a:t>
            </a:r>
            <a:r>
              <a:rPr lang="en-US" sz="2000" i="1" dirty="0" smtClean="0">
                <a:solidFill>
                  <a:srgbClr val="4274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non-abelian states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Tahoma"/>
              </a:rPr>
              <a:t>(w/ Majorana)</a:t>
            </a:r>
            <a:r>
              <a:rPr lang="en-US" sz="2000" dirty="0" smtClean="0">
                <a:solidFill>
                  <a:srgbClr val="000000"/>
                </a:solidFill>
                <a:latin typeface="Tahoma"/>
              </a:rPr>
              <a:t> </a:t>
            </a:r>
            <a:endParaRPr lang="en-US" sz="2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2" y="772181"/>
            <a:ext cx="5266147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why thermal conductance </a:t>
            </a:r>
            <a:r>
              <a:rPr lang="en-US" sz="280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?</a:t>
            </a:r>
            <a:endParaRPr lang="en-US" sz="2800" b="1" kern="0" dirty="0">
              <a:solidFill>
                <a:srgbClr val="00009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86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2624425"/>
            <a:ext cx="3231616" cy="3776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8656" y="669925"/>
            <a:ext cx="4660212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srgbClr val="FF0000"/>
                </a:solidFill>
                <a:sym typeface="Symbol"/>
              </a:rPr>
              <a:t></a:t>
            </a:r>
            <a:r>
              <a:rPr lang="en-US" sz="2800" b="1" kern="0" dirty="0" smtClean="0">
                <a:solidFill>
                  <a:srgbClr val="2D2D8A"/>
                </a:solidFill>
                <a:sym typeface="Symbol"/>
              </a:rPr>
              <a:t>  in </a:t>
            </a:r>
            <a:r>
              <a:rPr lang="en-US" sz="2800" b="1" kern="0" dirty="0" smtClean="0">
                <a:solidFill>
                  <a:srgbClr val="2D2D8A"/>
                </a:solidFill>
              </a:rPr>
              <a:t>lowest </a:t>
            </a:r>
            <a:r>
              <a:rPr lang="en-US" sz="2800" b="1" i="1" kern="0" dirty="0" smtClean="0">
                <a:solidFill>
                  <a:srgbClr val="2D2D8A"/>
                </a:solidFill>
              </a:rPr>
              <a:t>LL</a:t>
            </a:r>
            <a:r>
              <a:rPr lang="en-US" sz="2800" b="1" kern="0" dirty="0" smtClean="0">
                <a:solidFill>
                  <a:srgbClr val="2D2D8A"/>
                </a:solidFill>
              </a:rPr>
              <a:t>…</a:t>
            </a:r>
            <a:r>
              <a:rPr lang="en-US" sz="1400" i="1" kern="0" dirty="0" smtClean="0">
                <a:solidFill>
                  <a:srgbClr val="2D2D8A"/>
                </a:solidFill>
              </a:rPr>
              <a:t>Kane </a:t>
            </a:r>
            <a:r>
              <a:rPr lang="en-US" sz="1400" i="1" kern="0" dirty="0">
                <a:solidFill>
                  <a:srgbClr val="2D2D8A"/>
                </a:solidFill>
              </a:rPr>
              <a:t>&amp; Fisher </a:t>
            </a:r>
            <a:r>
              <a:rPr lang="en-US" sz="1400" kern="0" dirty="0">
                <a:solidFill>
                  <a:srgbClr val="2D2D8A"/>
                </a:solidFill>
              </a:rPr>
              <a:t>1997</a:t>
            </a:r>
            <a:endParaRPr lang="en-US" sz="2800" b="1" kern="0" dirty="0">
              <a:solidFill>
                <a:srgbClr val="2D2D8A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83623" y="3284250"/>
            <a:ext cx="184537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212" rtl="0"/>
            <a:r>
              <a:rPr lang="en-US" i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v </a:t>
            </a:r>
            <a:r>
              <a:rPr lang="en-US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=2/5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/>
              </a:rPr>
              <a:t>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2</a:t>
            </a:r>
            <a:r>
              <a:rPr lang="en-US" sz="3200" b="1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</a:t>
            </a:r>
            <a:r>
              <a:rPr lang="en-US" sz="2400" b="1" baseline="-25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0</a:t>
            </a:r>
            <a:endParaRPr lang="en-US" sz="20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43000" y="4520554"/>
            <a:ext cx="2590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212" rtl="0"/>
            <a:r>
              <a:rPr lang="en-US" i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v </a:t>
            </a:r>
            <a:r>
              <a:rPr lang="en-US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=2/3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/>
              </a:rPr>
              <a:t>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219200" y="5796975"/>
            <a:ext cx="2667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212" rtl="0"/>
            <a:r>
              <a:rPr lang="en-US" i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v </a:t>
            </a:r>
            <a:r>
              <a:rPr lang="en-US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=3/5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/>
              </a:rPr>
              <a:t>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-</a:t>
            </a:r>
            <a:r>
              <a:rPr lang="en-US" sz="3200" b="1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</a:t>
            </a:r>
            <a:r>
              <a:rPr lang="en-US" sz="2400" b="1" baseline="-25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0</a:t>
            </a:r>
            <a:endParaRPr lang="en-US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543" y="3429000"/>
            <a:ext cx="2747830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smtClean="0">
                <a:solidFill>
                  <a:srgbClr val="00B050"/>
                </a:solidFill>
              </a:rPr>
              <a:t>2</a:t>
            </a:r>
            <a:r>
              <a:rPr lang="en-US" sz="2000" kern="0" dirty="0" smtClean="0">
                <a:solidFill>
                  <a:srgbClr val="00B050"/>
                </a:solidFill>
              </a:rPr>
              <a:t> </a:t>
            </a:r>
            <a:r>
              <a:rPr lang="en-US" sz="1600" kern="0" dirty="0" smtClean="0">
                <a:solidFill>
                  <a:srgbClr val="00B050"/>
                </a:solidFill>
              </a:rPr>
              <a:t>composite fermion modes</a:t>
            </a:r>
            <a:endParaRPr lang="en-US" sz="1600" kern="0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8201" y="1371600"/>
            <a:ext cx="3230563" cy="1277035"/>
            <a:chOff x="4084637" y="1676400"/>
            <a:chExt cx="3230563" cy="127703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73"/>
            <a:stretch/>
          </p:blipFill>
          <p:spPr bwMode="auto">
            <a:xfrm>
              <a:off x="4084637" y="1676400"/>
              <a:ext cx="3230563" cy="12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267200" y="2209800"/>
              <a:ext cx="27432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914212" rtl="0"/>
              <a:endPara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389436" y="2209225"/>
              <a:ext cx="262096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212" rtl="0"/>
              <a:r>
                <a:rPr lang="en-US" i="1" dirty="0" smtClean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v </a:t>
              </a:r>
              <a:r>
                <a:rPr lang="en-US" dirty="0" smtClean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=1/3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 </a:t>
              </a:r>
              <a:r>
                <a:rPr lang="en-US" sz="3200" b="1" i="1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</a:t>
              </a:r>
              <a:r>
                <a:rPr lang="en-US" sz="2400" b="1" baseline="-25000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0</a:t>
              </a:r>
              <a:endPara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25251" y="2133600"/>
            <a:ext cx="2632414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smtClean="0">
                <a:solidFill>
                  <a:srgbClr val="00B050"/>
                </a:solidFill>
              </a:rPr>
              <a:t>1</a:t>
            </a:r>
            <a:r>
              <a:rPr lang="en-US" sz="1600" kern="0" dirty="0" smtClean="0">
                <a:solidFill>
                  <a:srgbClr val="00B050"/>
                </a:solidFill>
              </a:rPr>
              <a:t> composite fermion mode</a:t>
            </a:r>
            <a:endParaRPr lang="en-US" sz="1600" kern="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70561" y="4552909"/>
            <a:ext cx="2855230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smtClean="0">
                <a:solidFill>
                  <a:srgbClr val="00B050"/>
                </a:solidFill>
              </a:rPr>
              <a:t>1</a:t>
            </a:r>
            <a:r>
              <a:rPr lang="en-US" sz="1600" kern="0" dirty="0" smtClean="0">
                <a:solidFill>
                  <a:srgbClr val="00B050"/>
                </a:solidFill>
              </a:rPr>
              <a:t> charge down </a:t>
            </a:r>
            <a:r>
              <a:rPr lang="en-US" sz="1600" kern="0" dirty="0" smtClean="0">
                <a:solidFill>
                  <a:srgbClr val="00B050"/>
                </a:solidFill>
              </a:rPr>
              <a:t>- </a:t>
            </a:r>
            <a:r>
              <a:rPr lang="en-US" sz="2000" b="1" kern="0" dirty="0" smtClean="0">
                <a:solidFill>
                  <a:srgbClr val="00B050"/>
                </a:solidFill>
              </a:rPr>
              <a:t>1</a:t>
            </a:r>
            <a:r>
              <a:rPr lang="en-US" sz="1600" kern="0" dirty="0" smtClean="0">
                <a:solidFill>
                  <a:srgbClr val="00B050"/>
                </a:solidFill>
              </a:rPr>
              <a:t> neutral up</a:t>
            </a:r>
            <a:endParaRPr lang="en-US" sz="1600" kern="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0561" y="5909846"/>
            <a:ext cx="2906527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smtClean="0">
                <a:solidFill>
                  <a:srgbClr val="00B050"/>
                </a:solidFill>
              </a:rPr>
              <a:t>1</a:t>
            </a:r>
            <a:r>
              <a:rPr lang="en-US" sz="1600" kern="0" dirty="0" smtClean="0">
                <a:solidFill>
                  <a:srgbClr val="00B050"/>
                </a:solidFill>
              </a:rPr>
              <a:t> charge down </a:t>
            </a:r>
            <a:r>
              <a:rPr lang="en-US" sz="1600" kern="0" dirty="0" smtClean="0">
                <a:solidFill>
                  <a:srgbClr val="00B050"/>
                </a:solidFill>
              </a:rPr>
              <a:t>-  </a:t>
            </a:r>
            <a:r>
              <a:rPr lang="en-US" sz="2000" b="1" kern="0" dirty="0" smtClean="0">
                <a:solidFill>
                  <a:srgbClr val="00B050"/>
                </a:solidFill>
              </a:rPr>
              <a:t>2</a:t>
            </a:r>
            <a:r>
              <a:rPr lang="en-US" sz="1600" kern="0" dirty="0" smtClean="0">
                <a:solidFill>
                  <a:srgbClr val="00B050"/>
                </a:solidFill>
              </a:rPr>
              <a:t> neutral up</a:t>
            </a:r>
            <a:endParaRPr lang="en-US" sz="1600" kern="0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09800" y="4848245"/>
            <a:ext cx="381000" cy="257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38199" y="4005541"/>
            <a:ext cx="6553201" cy="1211894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15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95984" y="1413268"/>
            <a:ext cx="3552215" cy="2741413"/>
            <a:chOff x="434568" y="1637231"/>
            <a:chExt cx="3552215" cy="2741413"/>
          </a:xfrm>
        </p:grpSpPr>
        <p:pic>
          <p:nvPicPr>
            <p:cNvPr id="300" name="image8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4568" y="2216468"/>
              <a:ext cx="2328863" cy="21621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1" name="Shape 301"/>
            <p:cNvSpPr/>
            <p:nvPr/>
          </p:nvSpPr>
          <p:spPr>
            <a:xfrm>
              <a:off x="435788" y="1637231"/>
              <a:ext cx="3550995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rtl="0" eaLnBrk="0" hangingPunct="0"/>
              <a:r>
                <a:rPr sz="2400" i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ν</a:t>
              </a:r>
              <a:r>
                <a:rPr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= 2/3  </a:t>
              </a:r>
              <a:r>
                <a:rPr lang="en-US" sz="2400" dirty="0" smtClea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sz="2400" dirty="0" smtClea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= </a:t>
              </a:r>
              <a:r>
                <a:rPr lang="en-US" sz="2400" dirty="0" smtClea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</a:t>
              </a:r>
              <a:r>
                <a:rPr sz="2400" b="1" dirty="0" smtClean="0">
                  <a:solidFill>
                    <a:srgbClr val="0066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sz="2400" dirty="0" smtClea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– </a:t>
              </a:r>
              <a:r>
                <a:rPr sz="2400" b="1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1/3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upstream</a:t>
              </a:r>
              <a:endParaRPr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image84.png"/>
          <p:cNvPicPr/>
          <p:nvPr/>
        </p:nvPicPr>
        <p:blipFill rotWithShape="1">
          <a:blip r:embed="rId3">
            <a:extLst/>
          </a:blip>
          <a:srcRect b="14430"/>
          <a:stretch/>
        </p:blipFill>
        <p:spPr>
          <a:xfrm>
            <a:off x="2083727" y="4123883"/>
            <a:ext cx="2343150" cy="2437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/>
          <p:cNvSpPr txBox="1"/>
          <p:nvPr/>
        </p:nvSpPr>
        <p:spPr>
          <a:xfrm>
            <a:off x="1295400" y="228600"/>
            <a:ext cx="67818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rtl="0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hole - like  </a:t>
            </a:r>
            <a:r>
              <a:rPr lang="en-US" sz="2800" i="1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ν</a:t>
            </a:r>
            <a:r>
              <a:rPr lang="en-US" sz="28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= 2/3</a:t>
            </a:r>
            <a:endParaRPr lang="en-US" sz="2800" i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724400" y="5181600"/>
            <a:ext cx="4267200" cy="990600"/>
          </a:xfrm>
          <a:prstGeom prst="roundRect">
            <a:avLst/>
          </a:prstGeom>
          <a:solidFill>
            <a:srgbClr val="DDDDDD"/>
          </a:solidFill>
          <a:ln>
            <a:solidFill>
              <a:srgbClr val="000000"/>
            </a:solidFill>
          </a:ln>
          <a:effectLst>
            <a:outerShdw blurRad="50800" dist="152400" dir="11340000" algn="ctr" rotWithShape="0">
              <a:srgbClr val="000000">
                <a:alpha val="43137"/>
              </a:srgbClr>
            </a:outerShdw>
            <a:reflection endPos="5000" dir="5400000" sy="-100000" algn="bl" rotWithShape="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endParaRPr lang="en-US" sz="2800" b="1" kern="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5381397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MacDonald, A. H. </a:t>
            </a:r>
            <a:endParaRPr lang="en-US" sz="1200" dirty="0" smtClean="0"/>
          </a:p>
          <a:p>
            <a:pPr algn="l"/>
            <a:r>
              <a:rPr lang="en-US" sz="1200" b="1" dirty="0" smtClean="0"/>
              <a:t>Edge </a:t>
            </a:r>
            <a:r>
              <a:rPr lang="en-US" sz="1200" b="1" dirty="0"/>
              <a:t>states in the fractional quantum Hall effect </a:t>
            </a:r>
            <a:r>
              <a:rPr lang="en-US" sz="1200" b="1" dirty="0" smtClean="0"/>
              <a:t>regime</a:t>
            </a:r>
            <a:endParaRPr lang="en-US" sz="1200" b="1" dirty="0"/>
          </a:p>
          <a:p>
            <a:pPr algn="l" rtl="0"/>
            <a:r>
              <a:rPr lang="en-US" sz="1200" dirty="0" smtClean="0"/>
              <a:t>Phys</a:t>
            </a:r>
            <a:r>
              <a:rPr lang="en-US" sz="1200" dirty="0"/>
              <a:t>. Rev. Lett</a:t>
            </a:r>
            <a:r>
              <a:rPr lang="en-US" sz="1200" dirty="0" smtClean="0"/>
              <a:t>. </a:t>
            </a:r>
            <a:r>
              <a:rPr lang="en-US" sz="1200" b="1" dirty="0" smtClean="0"/>
              <a:t>64</a:t>
            </a:r>
            <a:r>
              <a:rPr lang="en-US" sz="1200" dirty="0" smtClean="0"/>
              <a:t>, 220–223 </a:t>
            </a:r>
            <a:r>
              <a:rPr lang="en-US" sz="1200" dirty="0"/>
              <a:t>(1990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151195" y="1336326"/>
            <a:ext cx="96115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 </a:t>
            </a:r>
            <a:r>
              <a:rPr lang="en-US" sz="2800" b="1" dirty="0" smtClean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= 0</a:t>
            </a:r>
            <a:endParaRPr lang="en-US" sz="2800" b="1" dirty="0">
              <a:solidFill>
                <a:srgbClr val="FF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1066800"/>
            <a:ext cx="196463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  <a:sym typeface="Helvetica"/>
              </a:rPr>
              <a:t>non-equilibrated </a:t>
            </a:r>
            <a:endParaRPr lang="en-US" b="1" dirty="0">
              <a:solidFill>
                <a:srgbClr val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27848825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200" y="1877201"/>
            <a:ext cx="4092284" cy="2658565"/>
            <a:chOff x="2018956" y="2839910"/>
            <a:chExt cx="4092284" cy="2658565"/>
          </a:xfrm>
        </p:grpSpPr>
        <p:pic>
          <p:nvPicPr>
            <p:cNvPr id="303" name="image83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63240" y="3336300"/>
              <a:ext cx="2328863" cy="21621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018956" y="2839910"/>
              <a:ext cx="4092284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algn="l" rtl="0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v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 = 2/3   =   </a:t>
              </a:r>
              <a:r>
                <a:rPr lang="en-US" sz="2400" b="1" dirty="0" smtClean="0">
                  <a:solidFill>
                    <a:srgbClr val="B5C9E5">
                      <a:lumMod val="50000"/>
                    </a:srgb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2/3</a:t>
              </a:r>
              <a:r>
                <a:rPr lang="en-US" sz="2400" b="1" baseline="-25000" dirty="0" smtClean="0">
                  <a:solidFill>
                    <a:srgbClr val="B5C9E5">
                      <a:lumMod val="50000"/>
                    </a:srgb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down</a:t>
              </a:r>
              <a:r>
                <a:rPr lang="en-US" sz="24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 – </a:t>
              </a:r>
              <a:r>
                <a:rPr lang="en-US" sz="2400" b="1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neutral</a:t>
              </a:r>
              <a:r>
                <a:rPr lang="en-US" sz="2400" baseline="-25000" dirty="0" err="1" smtClean="0">
                  <a:solidFill>
                    <a:srgbClr val="7030A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Helvetica"/>
                </a:rPr>
                <a:t>up</a:t>
              </a:r>
              <a:endPara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Helvetic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29200" y="1815646"/>
            <a:ext cx="96115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algn="l" rtl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 </a:t>
            </a:r>
            <a:r>
              <a:rPr lang="en-US" sz="2800" b="1" dirty="0" smtClean="0">
                <a:solidFill>
                  <a:srgbClr val="FF0000"/>
                </a:solidFill>
                <a:latin typeface="Helvetica"/>
                <a:ea typeface="+mj-ea"/>
                <a:cs typeface="Helvetica"/>
                <a:sym typeface="Symbol"/>
              </a:rPr>
              <a:t>= 0</a:t>
            </a:r>
            <a:endParaRPr lang="en-US" sz="2800" b="1" dirty="0">
              <a:solidFill>
                <a:srgbClr val="FF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526967" y="3114016"/>
            <a:ext cx="3756317" cy="1089660"/>
          </a:xfrm>
          <a:prstGeom prst="roundRect">
            <a:avLst/>
          </a:prstGeom>
          <a:solidFill>
            <a:srgbClr val="DDDDDD"/>
          </a:solidFill>
          <a:ln>
            <a:solidFill>
              <a:srgbClr val="000000"/>
            </a:solidFill>
          </a:ln>
          <a:effectLst>
            <a:outerShdw blurRad="50800" dist="152400" dir="11340000" algn="ctr" rotWithShape="0">
              <a:srgbClr val="000000">
                <a:alpha val="43137"/>
              </a:srgbClr>
            </a:outerShdw>
            <a:reflection endPos="5000" dir="5400000" sy="-100000" algn="bl" rotWithShape="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endParaRPr lang="en-US" sz="2800" b="1" kern="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1268" y="3229576"/>
            <a:ext cx="3565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200" dirty="0" smtClean="0">
                <a:solidFill>
                  <a:srgbClr val="000000"/>
                </a:solidFill>
              </a:rPr>
              <a:t>Kane</a:t>
            </a:r>
            <a:r>
              <a:rPr lang="en-US" sz="1200" dirty="0">
                <a:solidFill>
                  <a:srgbClr val="000000"/>
                </a:solidFill>
              </a:rPr>
              <a:t>, C. L., Fisher, M. P. A. &amp; </a:t>
            </a:r>
            <a:r>
              <a:rPr lang="en-US" sz="1200" dirty="0" err="1">
                <a:solidFill>
                  <a:srgbClr val="000000"/>
                </a:solidFill>
              </a:rPr>
              <a:t>Polchinski</a:t>
            </a:r>
            <a:r>
              <a:rPr lang="en-US" sz="1200" dirty="0">
                <a:solidFill>
                  <a:srgbClr val="000000"/>
                </a:solidFill>
              </a:rPr>
              <a:t>, J. </a:t>
            </a:r>
            <a:endParaRPr lang="en-US" sz="1200" dirty="0" smtClean="0">
              <a:solidFill>
                <a:srgbClr val="000000"/>
              </a:solidFill>
            </a:endParaRPr>
          </a:p>
          <a:p>
            <a:pPr algn="l" rtl="0"/>
            <a:r>
              <a:rPr lang="en-US" sz="1200" b="1" dirty="0" smtClean="0">
                <a:solidFill>
                  <a:srgbClr val="000000"/>
                </a:solidFill>
              </a:rPr>
              <a:t>Randomness </a:t>
            </a:r>
            <a:r>
              <a:rPr lang="en-US" sz="1200" b="1" dirty="0">
                <a:solidFill>
                  <a:srgbClr val="000000"/>
                </a:solidFill>
              </a:rPr>
              <a:t>at the edge: </a:t>
            </a:r>
            <a:endParaRPr lang="en-US" sz="1200" b="1" dirty="0" smtClean="0">
              <a:solidFill>
                <a:srgbClr val="000000"/>
              </a:solidFill>
            </a:endParaRPr>
          </a:p>
          <a:p>
            <a:pPr algn="l" rtl="0"/>
            <a:r>
              <a:rPr lang="en-US" sz="1200" b="1" dirty="0" smtClean="0">
                <a:solidFill>
                  <a:srgbClr val="000000"/>
                </a:solidFill>
              </a:rPr>
              <a:t>theory of quantum </a:t>
            </a:r>
            <a:r>
              <a:rPr lang="en-US" sz="1200" b="1" dirty="0">
                <a:solidFill>
                  <a:srgbClr val="000000"/>
                </a:solidFill>
              </a:rPr>
              <a:t>Hall transport at </a:t>
            </a:r>
            <a:r>
              <a:rPr lang="en-US" sz="1200" b="1" dirty="0" smtClean="0">
                <a:solidFill>
                  <a:srgbClr val="000000"/>
                </a:solidFill>
              </a:rPr>
              <a:t>filling 2/3</a:t>
            </a:r>
            <a:endParaRPr lang="el-GR" sz="1200" b="1" dirty="0">
              <a:solidFill>
                <a:srgbClr val="000000"/>
              </a:solidFill>
            </a:endParaRPr>
          </a:p>
          <a:p>
            <a:pPr algn="l" rtl="0"/>
            <a:r>
              <a:rPr lang="en-US" sz="1200" dirty="0">
                <a:solidFill>
                  <a:srgbClr val="000000"/>
                </a:solidFill>
              </a:rPr>
              <a:t>Phys. Rev. Lett</a:t>
            </a:r>
            <a:r>
              <a:rPr lang="en-US" sz="1200" dirty="0" smtClean="0">
                <a:solidFill>
                  <a:srgbClr val="000000"/>
                </a:solidFill>
              </a:rPr>
              <a:t>. </a:t>
            </a:r>
            <a:r>
              <a:rPr lang="en-US" sz="1200" b="1" dirty="0" smtClean="0">
                <a:solidFill>
                  <a:srgbClr val="000000"/>
                </a:solidFill>
              </a:rPr>
              <a:t>72</a:t>
            </a:r>
            <a:r>
              <a:rPr lang="en-US" sz="1200" dirty="0" smtClean="0">
                <a:solidFill>
                  <a:srgbClr val="000000"/>
                </a:solidFill>
              </a:rPr>
              <a:t>, 4129–4132 </a:t>
            </a:r>
            <a:r>
              <a:rPr lang="en-US" sz="1200" dirty="0">
                <a:solidFill>
                  <a:srgbClr val="000000"/>
                </a:solidFill>
              </a:rPr>
              <a:t>(1994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762000"/>
            <a:ext cx="67818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rtl="0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hole - like  </a:t>
            </a:r>
            <a:r>
              <a:rPr lang="en-US" sz="2800" i="1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ν</a:t>
            </a:r>
            <a:r>
              <a:rPr lang="en-US" sz="28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= 2/3</a:t>
            </a:r>
            <a:endParaRPr lang="en-US" sz="2800" i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33400" y="5953784"/>
            <a:ext cx="83058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neutral modes....carrying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energy w/o net charge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5600778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179388"/>
            <a:ext cx="8574314" cy="698500"/>
          </a:xfrm>
        </p:spPr>
        <p:txBody>
          <a:bodyPr/>
          <a:lstStyle/>
          <a:p>
            <a:pPr rtl="0"/>
            <a:r>
              <a:rPr lang="en-US" dirty="0" smtClean="0">
                <a:latin typeface="Tahoma" pitchFamily="34" charset="0"/>
                <a:ea typeface="ＭＳ Ｐゴシック" pitchFamily="34" charset="-128"/>
              </a:rPr>
              <a:t> excitation of neutral modes    </a:t>
            </a:r>
            <a:r>
              <a:rPr lang="en-US" sz="2000" b="0" i="1" dirty="0" smtClean="0">
                <a:solidFill>
                  <a:srgbClr val="FFFF00"/>
                </a:solidFill>
                <a:latin typeface="Tahoma" pitchFamily="34" charset="0"/>
                <a:ea typeface="ＭＳ Ｐゴシック" pitchFamily="34" charset="-128"/>
              </a:rPr>
              <a:t>at  ohmic </a:t>
            </a:r>
            <a:r>
              <a:rPr lang="en-US" sz="2000" b="0" i="1" dirty="0">
                <a:solidFill>
                  <a:srgbClr val="FFFF00"/>
                </a:solidFill>
                <a:latin typeface="Tahoma" pitchFamily="34" charset="0"/>
                <a:ea typeface="ＭＳ Ｐゴシック" pitchFamily="34" charset="-128"/>
              </a:rPr>
              <a:t>contact</a:t>
            </a:r>
            <a:endParaRPr lang="en-US" b="0" i="1" dirty="0" smtClean="0">
              <a:solidFill>
                <a:srgbClr val="FFFF00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3827463" y="1428750"/>
            <a:ext cx="982662" cy="731838"/>
            <a:chOff x="4456" y="1364"/>
            <a:chExt cx="619" cy="461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>
              <a:off x="4456" y="1364"/>
              <a:ext cx="619" cy="461"/>
            </a:xfrm>
            <a:prstGeom prst="curvedRightArrow">
              <a:avLst>
                <a:gd name="adj1" fmla="val 48231"/>
                <a:gd name="adj2" fmla="val 48231"/>
                <a:gd name="adj3" fmla="val 44845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solidFill>
                  <a:srgbClr val="000000"/>
                </a:solidFill>
                <a:latin typeface="Tahoma" charset="0"/>
                <a:ea typeface="ＭＳ Ｐゴシック" charset="0"/>
                <a:cs typeface="Tahoma" pitchFamily="34" charset="0"/>
              </a:endParaRP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4548" y="1593"/>
              <a:ext cx="254" cy="17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>
                <a:defRPr/>
              </a:pPr>
              <a:r>
                <a:rPr lang="en-US" sz="12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Tahoma" pitchFamily="34" charset="0"/>
                </a:rPr>
                <a:t>qp</a:t>
              </a:r>
            </a:p>
          </p:txBody>
        </p:sp>
      </p:grpSp>
      <p:sp>
        <p:nvSpPr>
          <p:cNvPr id="16387" name="Text Box 21"/>
          <p:cNvSpPr txBox="1">
            <a:spLocks noChangeArrowheads="1"/>
          </p:cNvSpPr>
          <p:nvPr/>
        </p:nvSpPr>
        <p:spPr bwMode="auto">
          <a:xfrm>
            <a:off x="2481021" y="4188023"/>
            <a:ext cx="8338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rtl="0" eaLnBrk="0" hangingPunct="0"/>
            <a:r>
              <a:rPr lang="en-US" sz="1400" dirty="0" smtClean="0">
                <a:solidFill>
                  <a:srgbClr val="FF0000"/>
                </a:solidFill>
                <a:cs typeface="Tahoma" pitchFamily="34" charset="0"/>
              </a:rPr>
              <a:t>hot spot</a:t>
            </a:r>
            <a:endParaRPr lang="en-US" sz="1400" dirty="0">
              <a:solidFill>
                <a:srgbClr val="FF0000"/>
              </a:solidFill>
              <a:cs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0536" y="2415034"/>
            <a:ext cx="3161758" cy="2782660"/>
            <a:chOff x="370534" y="2415034"/>
            <a:chExt cx="3161758" cy="2782660"/>
          </a:xfrm>
        </p:grpSpPr>
        <p:grpSp>
          <p:nvGrpSpPr>
            <p:cNvPr id="2" name="Group 1"/>
            <p:cNvGrpSpPr/>
            <p:nvPr/>
          </p:nvGrpSpPr>
          <p:grpSpPr>
            <a:xfrm>
              <a:off x="370534" y="2415034"/>
              <a:ext cx="3161758" cy="2452696"/>
              <a:chOff x="331789" y="1919098"/>
              <a:chExt cx="3161758" cy="2452696"/>
            </a:xfrm>
          </p:grpSpPr>
          <p:grpSp>
            <p:nvGrpSpPr>
              <p:cNvPr id="16393" name="Group 7"/>
              <p:cNvGrpSpPr>
                <a:grpSpLocks/>
              </p:cNvGrpSpPr>
              <p:nvPr/>
            </p:nvGrpSpPr>
            <p:grpSpPr bwMode="auto">
              <a:xfrm>
                <a:off x="331789" y="1919098"/>
                <a:ext cx="3161758" cy="2452696"/>
                <a:chOff x="332398" y="1911355"/>
                <a:chExt cx="3160712" cy="2452639"/>
              </a:xfrm>
            </p:grpSpPr>
            <p:pic>
              <p:nvPicPr>
                <p:cNvPr id="16395" name="Picture 11" descr="C:\Users\Nissim\Documents\Weizmann\Presentations\Neutral Edge\General Illustrations\SampleSketches - Vn Normal field #3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404" t="522" r="33228" b="74031"/>
                <a:stretch>
                  <a:fillRect/>
                </a:stretch>
              </p:blipFill>
              <p:spPr bwMode="auto">
                <a:xfrm>
                  <a:off x="621958" y="1911355"/>
                  <a:ext cx="2052638" cy="1084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396" name="AutoShape 5"/>
                <p:cNvSpPr>
                  <a:spLocks noChangeArrowheads="1"/>
                </p:cNvSpPr>
                <p:nvPr/>
              </p:nvSpPr>
              <p:spPr bwMode="auto">
                <a:xfrm>
                  <a:off x="1632779" y="2564087"/>
                  <a:ext cx="266700" cy="320675"/>
                </a:xfrm>
                <a:prstGeom prst="irregularSeal1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397" name="Freeform 9"/>
                <p:cNvSpPr>
                  <a:spLocks/>
                </p:cNvSpPr>
                <p:nvPr/>
              </p:nvSpPr>
              <p:spPr bwMode="auto">
                <a:xfrm>
                  <a:off x="1210921" y="2789245"/>
                  <a:ext cx="1143000" cy="1143003"/>
                </a:xfrm>
                <a:custGeom>
                  <a:avLst/>
                  <a:gdLst>
                    <a:gd name="T0" fmla="*/ 2147483647 w 720"/>
                    <a:gd name="T1" fmla="*/ 0 h 720"/>
                    <a:gd name="T2" fmla="*/ 2147483647 w 720"/>
                    <a:gd name="T3" fmla="*/ 2147483647 h 720"/>
                    <a:gd name="T4" fmla="*/ 2147483647 w 720"/>
                    <a:gd name="T5" fmla="*/ 2147483647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0" h="720">
                      <a:moveTo>
                        <a:pt x="288" y="0"/>
                      </a:moveTo>
                      <a:cubicBezTo>
                        <a:pt x="144" y="88"/>
                        <a:pt x="0" y="177"/>
                        <a:pt x="72" y="297"/>
                      </a:cubicBezTo>
                      <a:cubicBezTo>
                        <a:pt x="144" y="417"/>
                        <a:pt x="432" y="568"/>
                        <a:pt x="720" y="72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ysDot"/>
                  <a:round/>
                  <a:headEnd type="arrow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398" name="Rectangle 10"/>
                <p:cNvSpPr>
                  <a:spLocks noChangeArrowheads="1"/>
                </p:cNvSpPr>
                <p:nvPr/>
              </p:nvSpPr>
              <p:spPr bwMode="auto">
                <a:xfrm>
                  <a:off x="1392847" y="3927971"/>
                  <a:ext cx="898525" cy="24447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en-US" dirty="0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  <a:sym typeface="Symbol" pitchFamily="18" charset="2"/>
                  </a:endParaRPr>
                </a:p>
              </p:txBody>
            </p:sp>
            <p:sp>
              <p:nvSpPr>
                <p:cNvPr id="1639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42185" y="4034334"/>
                  <a:ext cx="1050925" cy="0"/>
                </a:xfrm>
                <a:prstGeom prst="line">
                  <a:avLst/>
                </a:prstGeom>
                <a:noFill/>
                <a:ln w="952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400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32398" y="4050209"/>
                  <a:ext cx="105092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  <p:sp>
              <p:nvSpPr>
                <p:cNvPr id="1640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770798" y="3997818"/>
                  <a:ext cx="412156" cy="338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5pPr>
                  <a:lvl6pPr marL="25146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6pPr>
                  <a:lvl7pPr marL="29718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7pPr>
                  <a:lvl8pPr marL="34290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8pPr>
                  <a:lvl9pPr marL="38862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9pPr>
                </a:lstStyle>
                <a:p>
                  <a:pPr algn="l" eaLnBrk="0" hangingPunct="0"/>
                  <a:r>
                    <a:rPr lang="en-US" sz="1600" b="1" i="1" dirty="0" err="1">
                      <a:solidFill>
                        <a:srgbClr val="0066FF"/>
                      </a:solidFill>
                      <a:latin typeface="Times New Roman"/>
                      <a:cs typeface="Tahoma" pitchFamily="34" charset="0"/>
                    </a:rPr>
                    <a:t>E</a:t>
                  </a:r>
                  <a:r>
                    <a:rPr lang="en-US" sz="1600" b="1" i="1" baseline="-25000" dirty="0" err="1">
                      <a:solidFill>
                        <a:srgbClr val="0066FF"/>
                      </a:solidFill>
                      <a:latin typeface="Times New Roman"/>
                      <a:cs typeface="Tahoma" pitchFamily="34" charset="0"/>
                    </a:rPr>
                    <a:t>F</a:t>
                  </a:r>
                  <a:endParaRPr lang="en-US" sz="1600" b="1" dirty="0">
                    <a:solidFill>
                      <a:srgbClr val="0066FF"/>
                    </a:solidFill>
                    <a:latin typeface="Times New Roman"/>
                    <a:cs typeface="Tahoma" pitchFamily="34" charset="0"/>
                  </a:endParaRPr>
                </a:p>
              </p:txBody>
            </p:sp>
            <p:sp>
              <p:nvSpPr>
                <p:cNvPr id="1640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99252" y="4025448"/>
                  <a:ext cx="832004" cy="338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5pPr>
                  <a:lvl6pPr marL="25146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6pPr>
                  <a:lvl7pPr marL="29718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7pPr>
                  <a:lvl8pPr marL="34290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8pPr>
                  <a:lvl9pPr marL="3886200" indent="-228600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bg1"/>
                      </a:solidFill>
                      <a:latin typeface="Tahoma" pitchFamily="34" charset="0"/>
                      <a:ea typeface="ＭＳ Ｐゴシック" pitchFamily="34" charset="-128"/>
                    </a:defRPr>
                  </a:lvl9pPr>
                </a:lstStyle>
                <a:p>
                  <a:pPr rtl="0" eaLnBrk="0" hangingPunct="0"/>
                  <a:r>
                    <a:rPr lang="en-US" sz="1600" b="1" i="1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E</a:t>
                  </a:r>
                  <a:r>
                    <a:rPr lang="en-US" sz="1600" b="1" i="1" baseline="-25000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F</a:t>
                  </a:r>
                  <a:r>
                    <a:rPr lang="en-US" sz="1600" b="1" i="1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+eV</a:t>
                  </a:r>
                  <a:r>
                    <a:rPr lang="en-US" sz="1600" b="1" i="1" baseline="-25000" dirty="0" err="1">
                      <a:solidFill>
                        <a:srgbClr val="FF0000"/>
                      </a:solidFill>
                      <a:latin typeface="Times New Roman"/>
                      <a:cs typeface="Tahoma" pitchFamily="34" charset="0"/>
                    </a:rPr>
                    <a:t>n</a:t>
                  </a:r>
                  <a:endParaRPr lang="en-US" sz="1600" b="1" i="1" baseline="-25000" dirty="0">
                    <a:solidFill>
                      <a:srgbClr val="FF0000"/>
                    </a:solidFill>
                    <a:latin typeface="Times New Roman"/>
                    <a:cs typeface="Tahoma" pitchFamily="34" charset="0"/>
                  </a:endParaRPr>
                </a:p>
              </p:txBody>
            </p:sp>
            <p:sp>
              <p:nvSpPr>
                <p:cNvPr id="16403" name="AutoShape 18"/>
                <p:cNvSpPr>
                  <a:spLocks noChangeArrowheads="1"/>
                </p:cNvSpPr>
                <p:nvPr/>
              </p:nvSpPr>
              <p:spPr bwMode="auto">
                <a:xfrm>
                  <a:off x="2278673" y="3916849"/>
                  <a:ext cx="190500" cy="236537"/>
                </a:xfrm>
                <a:prstGeom prst="irregularSeal1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eaLnBrk="0" hangingPunct="0"/>
                  <a:endParaRPr lang="en-US">
                    <a:solidFill>
                      <a:srgbClr val="FFFFFF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endParaRPr>
                </a:p>
              </p:txBody>
            </p:sp>
          </p:grpSp>
          <p:pic>
            <p:nvPicPr>
              <p:cNvPr id="16394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8637" y="2938322"/>
                <a:ext cx="337491" cy="283487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371614" y="4920695"/>
              <a:ext cx="2095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/>
              <a:r>
                <a:rPr lang="en-US" sz="1200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dissipated power = 0.5 </a:t>
              </a:r>
              <a:r>
                <a:rPr lang="en-US" sz="1200" i="1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I</a:t>
              </a:r>
              <a:r>
                <a:rPr lang="en-US" sz="1200" i="1" baseline="-25000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n</a:t>
              </a:r>
              <a:r>
                <a:rPr lang="en-US" sz="1200" i="1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V</a:t>
              </a:r>
              <a:r>
                <a:rPr lang="en-US" sz="1200" i="1" baseline="-25000" dirty="0" err="1">
                  <a:solidFill>
                    <a:srgbClr val="000000"/>
                  </a:solidFill>
                  <a:latin typeface="Times New Roman"/>
                  <a:ea typeface="ＭＳ Ｐゴシック" pitchFamily="34" charset="-128"/>
                  <a:cs typeface="Tahoma" pitchFamily="34" charset="0"/>
                </a:rPr>
                <a:t>n</a:t>
              </a:r>
              <a:r>
                <a:rPr lang="en-US" sz="1200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 </a:t>
              </a:r>
            </a:p>
          </p:txBody>
        </p:sp>
        <p:cxnSp>
          <p:nvCxnSpPr>
            <p:cNvPr id="7" name="Straight Arrow Connector 6"/>
            <p:cNvCxnSpPr>
              <a:stCxn id="5" idx="0"/>
              <a:endCxn id="16403" idx="2"/>
            </p:cNvCxnSpPr>
            <p:nvPr/>
          </p:nvCxnSpPr>
          <p:spPr bwMode="auto">
            <a:xfrm flipH="1" flipV="1">
              <a:off x="2392311" y="4657117"/>
              <a:ext cx="27026" cy="2635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27" y="1712733"/>
            <a:ext cx="31908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275278" y="1957458"/>
            <a:ext cx="2823143" cy="3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7" tIns="45704" rIns="91407" bIns="45704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en-US" sz="16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‘</a:t>
            </a:r>
            <a:r>
              <a:rPr lang="en-US" sz="16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back - side</a:t>
            </a:r>
            <a:r>
              <a:rPr lang="en-US" sz="1600" dirty="0" smtClean="0">
                <a:solidFill>
                  <a:srgbClr val="FF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’ </a:t>
            </a:r>
            <a:r>
              <a:rPr lang="en-US" sz="1600" dirty="0">
                <a:solidFill>
                  <a:srgbClr val="00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of ohmic contact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162364" y="2839214"/>
            <a:ext cx="1168890" cy="3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7" tIns="45704" rIns="91407" bIns="45704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Tahoma"/>
                <a:ea typeface="ＭＳ Ｐゴシック" pitchFamily="34" charset="-128"/>
                <a:cs typeface="Arial" pitchFamily="34" charset="0"/>
              </a:rPr>
              <a:t>He4 bubbles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6052096" y="3146940"/>
            <a:ext cx="449451" cy="6346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6779424" y="2160655"/>
            <a:ext cx="559588" cy="7343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21"/>
          <p:cNvSpPr txBox="1">
            <a:spLocks noChangeArrowheads="1"/>
          </p:cNvSpPr>
          <p:nvPr/>
        </p:nvSpPr>
        <p:spPr bwMode="auto">
          <a:xfrm rot="1623690">
            <a:off x="1848124" y="3613239"/>
            <a:ext cx="9259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rtl="0" eaLnBrk="0" hangingPunct="0"/>
            <a:r>
              <a:rPr lang="en-US" sz="1400" dirty="0" smtClean="0">
                <a:solidFill>
                  <a:srgbClr val="FF0000"/>
                </a:solidFill>
                <a:cs typeface="Tahoma" pitchFamily="34" charset="0"/>
              </a:rPr>
              <a:t>upstream</a:t>
            </a:r>
            <a:endParaRPr lang="en-US" sz="1400" dirty="0">
              <a:solidFill>
                <a:srgbClr val="FF0000"/>
              </a:solidFill>
              <a:cs typeface="Tahom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66983" y="4572000"/>
            <a:ext cx="3756317" cy="990600"/>
            <a:chOff x="2873083" y="5181600"/>
            <a:chExt cx="3756317" cy="990600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2873083" y="5181600"/>
              <a:ext cx="3756317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0000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endPos="5000" dir="5400000" sy="-100000" algn="bl" rotWithShape="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</a:pPr>
              <a:endParaRPr lang="en-US" sz="2800" b="1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6"/>
            <p:cNvSpPr txBox="1">
              <a:spLocks noChangeArrowheads="1"/>
            </p:cNvSpPr>
            <p:nvPr/>
          </p:nvSpPr>
          <p:spPr bwMode="auto">
            <a:xfrm>
              <a:off x="3028950" y="5265003"/>
              <a:ext cx="347589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algn="ctr" rtl="1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l" rtl="0" eaLnBrk="1" hangingPunct="1"/>
              <a:r>
                <a:rPr lang="en-US" sz="1200" dirty="0" smtClean="0">
                  <a:solidFill>
                    <a:srgbClr val="000000"/>
                  </a:solidFill>
                  <a:ea typeface="ＭＳ Ｐゴシック" pitchFamily="34" charset="-128"/>
                </a:rPr>
                <a:t>U. </a:t>
              </a:r>
              <a:r>
                <a:rPr lang="en-US" sz="12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Klass</a:t>
              </a:r>
              <a:r>
                <a:rPr lang="en-US" sz="1200" dirty="0" smtClean="0">
                  <a:solidFill>
                    <a:srgbClr val="000000"/>
                  </a:solidFill>
                  <a:ea typeface="ＭＳ Ｐゴシック" pitchFamily="34" charset="-128"/>
                </a:rPr>
                <a:t>, W. </a:t>
              </a:r>
              <a:r>
                <a:rPr lang="en-US" sz="12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Dietsche</a:t>
              </a:r>
              <a:r>
                <a:rPr lang="en-US" sz="1200" dirty="0" smtClean="0">
                  <a:solidFill>
                    <a:srgbClr val="000000"/>
                  </a:solidFill>
                  <a:ea typeface="ＭＳ Ｐゴシック" pitchFamily="34" charset="-128"/>
                </a:rPr>
                <a:t>, K. von Klitzing &amp; K. </a:t>
              </a:r>
              <a:r>
                <a:rPr lang="en-US" sz="12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Ploog</a:t>
              </a:r>
              <a:endParaRPr lang="en-US" sz="1200" dirty="0" smtClean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algn="l" rtl="0" eaLnBrk="1" hangingPunct="1"/>
              <a:r>
                <a:rPr lang="en-US" sz="12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Image of the dissipation in gated </a:t>
              </a:r>
            </a:p>
            <a:p>
              <a:pPr algn="l" rtl="0" eaLnBrk="1" hangingPunct="1"/>
              <a:r>
                <a:rPr lang="en-US" sz="12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quantum Hall effect samples</a:t>
              </a:r>
            </a:p>
            <a:p>
              <a:pPr algn="l" rtl="0" eaLnBrk="1" hangingPunct="1"/>
              <a:r>
                <a:rPr lang="en-US" sz="1200" dirty="0" smtClean="0">
                  <a:solidFill>
                    <a:srgbClr val="000000"/>
                  </a:solidFill>
                  <a:ea typeface="ＭＳ Ｐゴシック" pitchFamily="34" charset="-128"/>
                </a:rPr>
                <a:t>Surface Science </a:t>
              </a:r>
              <a:r>
                <a:rPr lang="en-US" sz="12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263</a:t>
              </a:r>
              <a:r>
                <a:rPr lang="en-US" sz="1200" dirty="0" smtClean="0">
                  <a:solidFill>
                    <a:srgbClr val="000000"/>
                  </a:solidFill>
                  <a:ea typeface="ＭＳ Ｐゴシック" pitchFamily="34" charset="-128"/>
                </a:rPr>
                <a:t>, 97-99 (1992)</a:t>
              </a:r>
              <a:endParaRPr lang="en-US" sz="1200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769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19"/>
          <p:cNvSpPr>
            <a:spLocks noGrp="1"/>
          </p:cNvSpPr>
          <p:nvPr>
            <p:ph type="ctrTitle"/>
          </p:nvPr>
        </p:nvSpPr>
        <p:spPr>
          <a:xfrm>
            <a:off x="304800" y="33528"/>
            <a:ext cx="8763000" cy="1033272"/>
          </a:xfrm>
        </p:spPr>
        <p:txBody>
          <a:bodyPr/>
          <a:lstStyle/>
          <a:p>
            <a:pPr defTabSz="525355" eaLnBrk="1" hangingPunct="1"/>
            <a:r>
              <a:rPr lang="en-US" sz="2800" dirty="0" smtClean="0">
                <a:solidFill>
                  <a:srgbClr val="FFFF00"/>
                </a:solidFill>
                <a:latin typeface="+mn-lt"/>
                <a:cs typeface="+mn-cs"/>
              </a:rPr>
              <a:t>1D quantization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+mn-cs"/>
              </a:rPr>
              <a:t>of </a:t>
            </a:r>
            <a:r>
              <a:rPr lang="en-US" sz="2800" dirty="0" smtClean="0">
                <a:solidFill>
                  <a:srgbClr val="FFFF00"/>
                </a:solidFill>
                <a:latin typeface="+mn-lt"/>
                <a:cs typeface="+mn-cs"/>
              </a:rPr>
              <a:t>heat flow </a:t>
            </a:r>
            <a:r>
              <a:rPr lang="en-US" sz="2800" dirty="0" smtClean="0">
                <a:latin typeface="+mn-lt"/>
                <a:cs typeface="+mn-cs"/>
              </a:rPr>
              <a:t/>
            </a:r>
            <a:br>
              <a:rPr lang="en-US" sz="2800" dirty="0" smtClean="0">
                <a:latin typeface="+mn-lt"/>
                <a:cs typeface="+mn-cs"/>
              </a:rPr>
            </a:br>
            <a:r>
              <a:rPr lang="en-US" sz="2800" dirty="0" smtClean="0">
                <a:latin typeface="+mn-lt"/>
                <a:cs typeface="+mn-cs"/>
              </a:rPr>
              <a:t>- fractional quantum Hall effect -</a:t>
            </a:r>
            <a:endParaRPr lang="en-US" altLang="en-US" sz="28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5123" name="Shape 120"/>
          <p:cNvSpPr>
            <a:spLocks noGrp="1"/>
          </p:cNvSpPr>
          <p:nvPr>
            <p:ph type="subTitle" idx="1"/>
          </p:nvPr>
        </p:nvSpPr>
        <p:spPr bwMode="auto">
          <a:xfrm>
            <a:off x="1447800" y="1981200"/>
            <a:ext cx="3200400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Mitali Banerjee   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Amir Rosenblatt   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Vladimir Umansky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Dima </a:t>
            </a:r>
            <a:r>
              <a:rPr lang="en-US" altLang="en-US" sz="1200" dirty="0"/>
              <a:t>Feldman </a:t>
            </a:r>
            <a:r>
              <a:rPr lang="en-US" altLang="en-US" sz="1200" dirty="0" smtClean="0"/>
              <a:t> </a:t>
            </a:r>
            <a:r>
              <a:rPr lang="en-US" altLang="en-US" sz="900" dirty="0" smtClean="0"/>
              <a:t>Brown</a:t>
            </a:r>
            <a:r>
              <a:rPr lang="en-US" altLang="en-US" sz="1200" dirty="0" smtClean="0"/>
              <a:t>   </a:t>
            </a:r>
            <a:endParaRPr lang="en-US" altLang="en-US" sz="1200" dirty="0"/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Yuval Oreg        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Ady Stern</a:t>
            </a:r>
          </a:p>
          <a:p>
            <a:pPr algn="l" defTabSz="501547" rtl="0">
              <a:lnSpc>
                <a:spcPct val="150000"/>
              </a:lnSpc>
            </a:pPr>
            <a:r>
              <a:rPr lang="en-US" altLang="en-US" sz="1200" dirty="0" smtClean="0"/>
              <a:t>				</a:t>
            </a:r>
            <a:endParaRPr lang="en-US" alt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282" t="37944" r="33576" b="15769"/>
          <a:stretch/>
        </p:blipFill>
        <p:spPr>
          <a:xfrm>
            <a:off x="4419600" y="1415143"/>
            <a:ext cx="4572000" cy="4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0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07" tIns="45704" rIns="91407" bIns="45704" anchor="ctr"/>
          <a:lstStyle/>
          <a:p>
            <a:pPr algn="ctr" rtl="0">
              <a:defRPr/>
            </a:pPr>
            <a:endParaRPr lang="en-US" sz="2800" b="1" dirty="0" smtClean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2800" b="1" dirty="0" smtClean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2800" b="1" dirty="0" smtClean="0">
              <a:solidFill>
                <a:srgbClr val="3333CC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r>
              <a:rPr lang="en-US" sz="2800" b="1" dirty="0" smtClean="0">
                <a:solidFill>
                  <a:srgbClr val="3333CC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neutral modes</a:t>
            </a: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852" lvl="2" indent="-342778" algn="l" rtl="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are </a:t>
            </a:r>
            <a:r>
              <a:rPr lang="en-US" sz="2400" dirty="0">
                <a:solidFill>
                  <a:srgbClr val="0066FF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invisible</a:t>
            </a:r>
            <a:r>
              <a:rPr lang="en-US" sz="24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in common </a:t>
            </a:r>
            <a:r>
              <a:rPr lang="en-US" sz="2400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measurements</a:t>
            </a: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bosonic </a:t>
            </a:r>
            <a:r>
              <a:rPr lang="en-US" sz="2400" dirty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thermal conductance  </a:t>
            </a:r>
            <a:r>
              <a:rPr lang="en-US" sz="2400" b="1" i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  <a:sym typeface="Symbol" panose="05050102010706020507" pitchFamily="18" charset="2"/>
              </a:rPr>
              <a:t></a:t>
            </a:r>
            <a:r>
              <a:rPr lang="en-US" sz="2400" baseline="-25000" dirty="0" smtClean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  <a:sym typeface="Symbol" panose="05050102010706020507" pitchFamily="18" charset="2"/>
              </a:rPr>
              <a:t>0</a:t>
            </a: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present in particular </a:t>
            </a:r>
            <a:r>
              <a:rPr lang="en-US" sz="2400" dirty="0" smtClean="0">
                <a:solidFill>
                  <a:srgbClr val="0066FF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FQHE </a:t>
            </a:r>
            <a:r>
              <a:rPr lang="en-US" sz="2400" dirty="0" smtClean="0">
                <a:solidFill>
                  <a:srgbClr val="0066FF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wavefunctions</a:t>
            </a: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66FF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 smtClean="0">
              <a:solidFill>
                <a:srgbClr val="0066FF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possible source of </a:t>
            </a:r>
            <a:r>
              <a:rPr lang="en-US" sz="2400" dirty="0">
                <a:solidFill>
                  <a:srgbClr val="0066FF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quasiparticle dephasing</a:t>
            </a:r>
          </a:p>
          <a:p>
            <a:pPr marL="1256974" lvl="2" indent="-342900" algn="l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66FF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1256971" lvl="2" indent="-342900" algn="ctr" rtl="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marL="914071" lvl="2" algn="ctr" rtl="0"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ctr" rtl="0">
              <a:defRPr/>
            </a:pPr>
            <a:endParaRPr lang="en-US" sz="24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algn="l" rtl="0">
              <a:defRPr/>
            </a:pPr>
            <a:endParaRPr lang="en-US" sz="16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49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0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9718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535273"/>
            <a:ext cx="7391400" cy="96992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the experiments</a:t>
            </a:r>
            <a:endParaRPr kumimoji="0" lang="en-US" sz="4400" b="1" i="1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05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4" y="695980"/>
            <a:ext cx="3158237" cy="523220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working principle</a:t>
            </a:r>
          </a:p>
        </p:txBody>
      </p:sp>
      <p:pic>
        <p:nvPicPr>
          <p:cNvPr id="6" name="candl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527" y="4547958"/>
            <a:ext cx="1110931" cy="13311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Shape 196"/>
          <p:cNvSpPr/>
          <p:nvPr/>
        </p:nvSpPr>
        <p:spPr>
          <a:xfrm>
            <a:off x="273263" y="3392306"/>
            <a:ext cx="3070186" cy="1194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lnTo>
                  <a:pt x="8199" y="0"/>
                </a:lnTo>
                <a:lnTo>
                  <a:pt x="21600" y="161"/>
                </a:lnTo>
                <a:lnTo>
                  <a:pt x="18333" y="21600"/>
                </a:lnTo>
                <a:lnTo>
                  <a:pt x="0" y="21593"/>
                </a:lnTo>
                <a:close/>
              </a:path>
            </a:pathLst>
          </a:custGeom>
          <a:solidFill>
            <a:srgbClr val="FF7E79"/>
          </a:solidFill>
          <a:ln w="25400" cap="flat">
            <a:solidFill>
              <a:srgbClr val="00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hape 197"/>
          <p:cNvSpPr/>
          <p:nvPr/>
        </p:nvSpPr>
        <p:spPr>
          <a:xfrm>
            <a:off x="278375" y="4556799"/>
            <a:ext cx="2612289" cy="325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84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784"/>
                </a:lnTo>
                <a:close/>
              </a:path>
            </a:pathLst>
          </a:custGeom>
          <a:solidFill>
            <a:srgbClr val="D26664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198"/>
          <p:cNvSpPr/>
          <p:nvPr/>
        </p:nvSpPr>
        <p:spPr>
          <a:xfrm>
            <a:off x="2889889" y="3423634"/>
            <a:ext cx="450941" cy="143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64" y="4906"/>
                </a:lnTo>
                <a:lnTo>
                  <a:pt x="0" y="21600"/>
                </a:lnTo>
                <a:lnTo>
                  <a:pt x="96" y="16858"/>
                </a:lnTo>
                <a:lnTo>
                  <a:pt x="21600" y="0"/>
                </a:lnTo>
                <a:close/>
              </a:path>
            </a:pathLst>
          </a:custGeom>
          <a:solidFill>
            <a:srgbClr val="9A4947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hape 207"/>
          <p:cNvSpPr/>
          <p:nvPr/>
        </p:nvSpPr>
        <p:spPr>
          <a:xfrm>
            <a:off x="1597583" y="3686957"/>
            <a:ext cx="736818" cy="570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sz="2800" i="1" dirty="0">
                <a:solidFill>
                  <a:srgbClr val="000000"/>
                </a:solidFill>
              </a:rPr>
              <a:t>T</a:t>
            </a:r>
            <a:r>
              <a:rPr sz="2800" i="1" baseline="-5999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6031469"/>
            <a:ext cx="1377262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FF0000"/>
                </a:solidFill>
              </a:rPr>
              <a:t>input power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7132" y="2907268"/>
            <a:ext cx="1467030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>
                <a:solidFill>
                  <a:srgbClr val="FF0000"/>
                </a:solidFill>
              </a:rPr>
              <a:t>hot reservoir</a:t>
            </a:r>
          </a:p>
        </p:txBody>
      </p:sp>
      <p:grpSp>
        <p:nvGrpSpPr>
          <p:cNvPr id="11265" name="Group 11264"/>
          <p:cNvGrpSpPr/>
          <p:nvPr/>
        </p:nvGrpSpPr>
        <p:grpSpPr>
          <a:xfrm>
            <a:off x="5839933" y="2907268"/>
            <a:ext cx="3075471" cy="1975409"/>
            <a:chOff x="5839933" y="2907268"/>
            <a:chExt cx="3075471" cy="1975409"/>
          </a:xfrm>
        </p:grpSpPr>
        <p:sp>
          <p:nvSpPr>
            <p:cNvPr id="12" name="Shape 201"/>
            <p:cNvSpPr/>
            <p:nvPr/>
          </p:nvSpPr>
          <p:spPr>
            <a:xfrm flipH="1">
              <a:off x="5839933" y="3454113"/>
              <a:ext cx="450940" cy="139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164" y="4906"/>
                  </a:lnTo>
                  <a:lnTo>
                    <a:pt x="0" y="21600"/>
                  </a:lnTo>
                  <a:lnTo>
                    <a:pt x="96" y="168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889A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0" name="Shape 199"/>
            <p:cNvSpPr/>
            <p:nvPr/>
          </p:nvSpPr>
          <p:spPr>
            <a:xfrm flipH="1">
              <a:off x="5839934" y="3416013"/>
              <a:ext cx="3075470" cy="119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3"/>
                  </a:moveTo>
                  <a:lnTo>
                    <a:pt x="8199" y="0"/>
                  </a:lnTo>
                  <a:lnTo>
                    <a:pt x="21600" y="161"/>
                  </a:lnTo>
                  <a:lnTo>
                    <a:pt x="18333" y="21600"/>
                  </a:lnTo>
                  <a:lnTo>
                    <a:pt x="0" y="21593"/>
                  </a:lnTo>
                  <a:close/>
                </a:path>
              </a:pathLst>
            </a:custGeom>
            <a:solidFill>
              <a:srgbClr val="76D6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1" name="Shape 200"/>
            <p:cNvSpPr/>
            <p:nvPr/>
          </p:nvSpPr>
          <p:spPr>
            <a:xfrm flipH="1">
              <a:off x="6290097" y="4556798"/>
              <a:ext cx="2612290" cy="325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84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1784"/>
                  </a:lnTo>
                  <a:close/>
                </a:path>
              </a:pathLst>
            </a:custGeom>
            <a:solidFill>
              <a:srgbClr val="69C1E7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" name="Shape 208"/>
            <p:cNvSpPr/>
            <p:nvPr/>
          </p:nvSpPr>
          <p:spPr>
            <a:xfrm>
              <a:off x="6768221" y="3686957"/>
              <a:ext cx="696762" cy="570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000000"/>
                  </a:solidFill>
                </a:defRPr>
              </a:pPr>
              <a:r>
                <a:rPr sz="2800" i="1" dirty="0">
                  <a:solidFill>
                    <a:srgbClr val="000000"/>
                  </a:solidFill>
                </a:rPr>
                <a:t>T</a:t>
              </a:r>
              <a:r>
                <a:rPr sz="2800" baseline="-5999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47719" y="2907268"/>
              <a:ext cx="1569622" cy="36931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kern="0" dirty="0">
                  <a:solidFill>
                    <a:srgbClr val="0066FF"/>
                  </a:solidFill>
                </a:rPr>
                <a:t>cold reservoir</a:t>
              </a:r>
            </a:p>
          </p:txBody>
        </p:sp>
      </p:grpSp>
      <p:grpSp>
        <p:nvGrpSpPr>
          <p:cNvPr id="11264" name="Group 11263"/>
          <p:cNvGrpSpPr/>
          <p:nvPr/>
        </p:nvGrpSpPr>
        <p:grpSpPr>
          <a:xfrm>
            <a:off x="3092980" y="3392308"/>
            <a:ext cx="2938759" cy="1055264"/>
            <a:chOff x="3092980" y="3392308"/>
            <a:chExt cx="2938759" cy="1055264"/>
          </a:xfrm>
        </p:grpSpPr>
        <p:sp>
          <p:nvSpPr>
            <p:cNvPr id="5" name="Shape 194"/>
            <p:cNvSpPr/>
            <p:nvPr/>
          </p:nvSpPr>
          <p:spPr>
            <a:xfrm>
              <a:off x="5617190" y="3630495"/>
              <a:ext cx="37347" cy="41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92" y="15603"/>
                  </a:lnTo>
                  <a:lnTo>
                    <a:pt x="21505" y="21600"/>
                  </a:lnTo>
                  <a:lnTo>
                    <a:pt x="21600" y="7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BB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202"/>
            <p:cNvSpPr/>
            <p:nvPr/>
          </p:nvSpPr>
          <p:spPr>
            <a:xfrm>
              <a:off x="3095514" y="4013497"/>
              <a:ext cx="2636359" cy="3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"/>
                  </a:moveTo>
                  <a:lnTo>
                    <a:pt x="0" y="21423"/>
                  </a:lnTo>
                  <a:lnTo>
                    <a:pt x="21575" y="21600"/>
                  </a:lnTo>
                  <a:lnTo>
                    <a:pt x="21600" y="0"/>
                  </a:lnTo>
                  <a:lnTo>
                    <a:pt x="0" y="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100000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203"/>
            <p:cNvSpPr/>
            <p:nvPr/>
          </p:nvSpPr>
          <p:spPr>
            <a:xfrm>
              <a:off x="5772628" y="3882386"/>
              <a:ext cx="253540" cy="56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3" y="9856"/>
                  </a:moveTo>
                  <a:lnTo>
                    <a:pt x="0" y="21600"/>
                  </a:lnTo>
                  <a:lnTo>
                    <a:pt x="21441" y="11767"/>
                  </a:lnTo>
                  <a:lnTo>
                    <a:pt x="21600" y="0"/>
                  </a:lnTo>
                  <a:lnTo>
                    <a:pt x="233" y="9856"/>
                  </a:lnTo>
                  <a:close/>
                </a:path>
              </a:pathLst>
            </a:custGeom>
            <a:solidFill>
              <a:srgbClr val="63B8DC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hape 204"/>
            <p:cNvSpPr/>
            <p:nvPr/>
          </p:nvSpPr>
          <p:spPr>
            <a:xfrm rot="10800000" flipH="1">
              <a:off x="3092980" y="3635254"/>
              <a:ext cx="2938759" cy="51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" y="15359"/>
                  </a:moveTo>
                  <a:lnTo>
                    <a:pt x="0" y="5802"/>
                  </a:lnTo>
                  <a:lnTo>
                    <a:pt x="19367" y="5900"/>
                  </a:lnTo>
                  <a:lnTo>
                    <a:pt x="19673" y="0"/>
                  </a:lnTo>
                  <a:lnTo>
                    <a:pt x="21600" y="11592"/>
                  </a:lnTo>
                  <a:lnTo>
                    <a:pt x="18576" y="21600"/>
                  </a:lnTo>
                  <a:lnTo>
                    <a:pt x="18843" y="15613"/>
                  </a:lnTo>
                  <a:lnTo>
                    <a:pt x="687" y="153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87044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hape 205"/>
            <p:cNvSpPr/>
            <p:nvPr/>
          </p:nvSpPr>
          <p:spPr>
            <a:xfrm>
              <a:off x="5727250" y="4022385"/>
              <a:ext cx="45411" cy="42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1" y="0"/>
                  </a:moveTo>
                  <a:lnTo>
                    <a:pt x="0" y="15317"/>
                  </a:lnTo>
                  <a:lnTo>
                    <a:pt x="20757" y="21600"/>
                  </a:lnTo>
                  <a:lnTo>
                    <a:pt x="21600" y="6017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5299B7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7313" y="3392308"/>
              <a:ext cx="397827" cy="36931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i="1" kern="0" dirty="0">
                  <a:solidFill>
                    <a:srgbClr val="7030A0"/>
                  </a:solidFill>
                </a:rPr>
                <a:t>J</a:t>
              </a:r>
              <a:r>
                <a:rPr lang="en-US" b="1" i="1" kern="0" baseline="-25000" dirty="0">
                  <a:solidFill>
                    <a:srgbClr val="7030A0"/>
                  </a:solidFill>
                </a:rPr>
                <a:t>e</a:t>
              </a:r>
              <a:endParaRPr lang="en-US" b="1" i="1" kern="0" dirty="0">
                <a:solidFill>
                  <a:srgbClr val="7030A0"/>
                </a:solidFill>
              </a:endParaRPr>
            </a:p>
          </p:txBody>
        </p:sp>
        <p:sp>
          <p:nvSpPr>
            <p:cNvPr id="17" name="Shape 206"/>
            <p:cNvSpPr/>
            <p:nvPr/>
          </p:nvSpPr>
          <p:spPr>
            <a:xfrm>
              <a:off x="3252475" y="3981727"/>
              <a:ext cx="2396036" cy="365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algn="l" rtl="0"/>
              <a:r>
                <a:rPr lang="en-US" sz="1400" dirty="0"/>
                <a:t>  1</a:t>
              </a:r>
              <a:r>
                <a:rPr sz="1400" dirty="0"/>
                <a:t>D electronic channel</a:t>
              </a:r>
            </a:p>
          </p:txBody>
        </p:sp>
      </p:grp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213">
            <a:off x="2552092" y="4574111"/>
            <a:ext cx="221848" cy="72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57200" y="4233446"/>
            <a:ext cx="1779654" cy="33855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kern="0" dirty="0">
                <a:solidFill>
                  <a:srgbClr val="FFFFFF"/>
                </a:solidFill>
              </a:rPr>
              <a:t> dissipated power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14400" y="1641009"/>
            <a:ext cx="5923137" cy="873590"/>
            <a:chOff x="914400" y="1641009"/>
            <a:chExt cx="5923137" cy="873590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0049484"/>
                </p:ext>
              </p:extLst>
            </p:nvPr>
          </p:nvGraphicFramePr>
          <p:xfrm>
            <a:off x="3962400" y="1855318"/>
            <a:ext cx="2598209" cy="659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38" name="Equation" r:id="rId5" imgW="1587240" imgH="393480" progId="Equation.DSMT4">
                    <p:embed/>
                  </p:oleObj>
                </mc:Choice>
                <mc:Fallback>
                  <p:oleObj name="Equation" r:id="rId5" imgW="15872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1855318"/>
                          <a:ext cx="2598209" cy="659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914400" y="1985991"/>
              <a:ext cx="3070033" cy="36931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kern="0" dirty="0" smtClean="0">
                  <a:solidFill>
                    <a:srgbClr val="000099"/>
                  </a:solidFill>
                </a:rPr>
                <a:t>flow of dissipated power….. </a:t>
              </a:r>
              <a:endParaRPr lang="en-US" i="1" kern="0" dirty="0">
                <a:solidFill>
                  <a:srgbClr val="000099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7400" y="1641009"/>
              <a:ext cx="970137" cy="33855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kern="0" dirty="0">
                  <a:solidFill>
                    <a:srgbClr val="FF0000"/>
                  </a:solidFill>
                </a:rPr>
                <a:t>phonons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48200" y="1641009"/>
              <a:ext cx="1016625" cy="338554"/>
            </a:xfrm>
            <a:prstGeom prst="rect">
              <a:avLst/>
            </a:prstGeom>
            <a:noFill/>
          </p:spPr>
          <p:txBody>
            <a:bodyPr wrap="none" lIns="91421" tIns="45711" rIns="91421" bIns="45711" rtlCol="0">
              <a:spAutoFit/>
            </a:bodyPr>
            <a:lstStyle/>
            <a:p>
              <a:pPr algn="l" defTabSz="91421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kern="0" dirty="0">
                  <a:solidFill>
                    <a:srgbClr val="000099"/>
                  </a:solidFill>
                </a:rPr>
                <a:t>electrons</a:t>
              </a:r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530385"/>
              </p:ext>
            </p:extLst>
          </p:nvPr>
        </p:nvGraphicFramePr>
        <p:xfrm>
          <a:off x="2859088" y="5057775"/>
          <a:ext cx="18716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9" name="Equation" r:id="rId7" imgW="1143000" imgH="253800" progId="Equation.DSMT4">
                  <p:embed/>
                </p:oleObj>
              </mc:Choice>
              <mc:Fallback>
                <p:oleObj name="Equation" r:id="rId7" imgW="1143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5057775"/>
                        <a:ext cx="18716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95600" y="541020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i="1" kern="0" dirty="0" smtClean="0">
                <a:solidFill>
                  <a:srgbClr val="FF0000"/>
                </a:solidFill>
                <a:latin typeface="Tahoma"/>
                <a:cs typeface="Tahoma"/>
                <a:sym typeface="Symbol" panose="05050102010706020507" pitchFamily="18" charset="2"/>
              </a:rPr>
              <a:t></a:t>
            </a:r>
            <a:r>
              <a:rPr lang="en-US" sz="1600" i="1" kern="0" dirty="0" smtClean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 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= (3-7) </a:t>
            </a:r>
            <a:r>
              <a:rPr lang="en-US" sz="1600" kern="0" dirty="0" err="1" smtClean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nW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 K</a:t>
            </a:r>
            <a:r>
              <a:rPr lang="en-US" sz="1600" kern="0" baseline="30000" dirty="0" smtClean="0">
                <a:solidFill>
                  <a:sysClr val="windowText" lastClr="000000"/>
                </a:solidFill>
                <a:latin typeface="Tahoma"/>
                <a:cs typeface="Tahoma"/>
                <a:sym typeface="Symbol" panose="05050102010706020507" pitchFamily="18" charset="2"/>
              </a:rPr>
              <a:t>-5</a:t>
            </a:r>
            <a:endParaRPr lang="en-US" sz="1600" i="1" kern="0" dirty="0" smtClea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767262" y="5359664"/>
            <a:ext cx="3919538" cy="2170364"/>
            <a:chOff x="4767262" y="5359664"/>
            <a:chExt cx="3919538" cy="21703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7262" y="5359664"/>
              <a:ext cx="3584759" cy="217036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05400" y="5596933"/>
              <a:ext cx="35814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 err="1">
                  <a:solidFill>
                    <a:srgbClr val="000000"/>
                  </a:solidFill>
                </a:rPr>
                <a:t>Wellstood</a:t>
              </a:r>
              <a:r>
                <a:rPr lang="en-US" sz="1400" dirty="0">
                  <a:solidFill>
                    <a:srgbClr val="000000"/>
                  </a:solidFill>
                </a:rPr>
                <a:t>, F. C., Urbina, C. &amp; Clarke, J. </a:t>
              </a:r>
              <a:endParaRPr lang="en-US" sz="1400" dirty="0" smtClean="0">
                <a:solidFill>
                  <a:srgbClr val="000000"/>
                </a:solidFill>
              </a:endParaRPr>
            </a:p>
            <a:p>
              <a:pPr algn="l"/>
              <a:r>
                <a:rPr lang="en-US" sz="1400" b="1" dirty="0" smtClean="0">
                  <a:solidFill>
                    <a:srgbClr val="000000"/>
                  </a:solidFill>
                </a:rPr>
                <a:t>Hot-electron </a:t>
              </a:r>
              <a:r>
                <a:rPr lang="en-US" sz="1400" b="1" dirty="0">
                  <a:solidFill>
                    <a:srgbClr val="000000"/>
                  </a:solidFill>
                </a:rPr>
                <a:t>effects in metals</a:t>
              </a:r>
              <a:r>
                <a:rPr lang="en-US" sz="1400" dirty="0">
                  <a:solidFill>
                    <a:srgbClr val="000000"/>
                  </a:solidFill>
                </a:rPr>
                <a:t>. </a:t>
              </a:r>
              <a:endParaRPr lang="en-US" sz="1400" dirty="0" smtClean="0">
                <a:solidFill>
                  <a:srgbClr val="000000"/>
                </a:solidFill>
              </a:endParaRPr>
            </a:p>
            <a:p>
              <a:pPr algn="l"/>
              <a:r>
                <a:rPr lang="en-US" sz="1400" dirty="0" smtClean="0">
                  <a:solidFill>
                    <a:srgbClr val="000000"/>
                  </a:solidFill>
                </a:rPr>
                <a:t>Phys</a:t>
              </a:r>
              <a:r>
                <a:rPr lang="en-US" sz="1400" dirty="0">
                  <a:solidFill>
                    <a:srgbClr val="000000"/>
                  </a:solidFill>
                </a:rPr>
                <a:t>. Rev</a:t>
              </a:r>
              <a:r>
                <a:rPr lang="en-US" sz="1400" dirty="0" smtClean="0">
                  <a:solidFill>
                    <a:srgbClr val="000000"/>
                  </a:solidFill>
                </a:rPr>
                <a:t>.</a:t>
              </a:r>
              <a:r>
                <a:rPr lang="en-US" sz="1400" dirty="0">
                  <a:solidFill>
                    <a:srgbClr val="000000"/>
                  </a:solidFill>
                </a:rPr>
                <a:t> B </a:t>
              </a:r>
              <a:r>
                <a:rPr lang="en-US" sz="1400" b="1" dirty="0">
                  <a:solidFill>
                    <a:srgbClr val="000000"/>
                  </a:solidFill>
                </a:rPr>
                <a:t>49</a:t>
              </a:r>
              <a:r>
                <a:rPr lang="en-US" sz="1400" dirty="0">
                  <a:solidFill>
                    <a:srgbClr val="000000"/>
                  </a:solidFill>
                </a:rPr>
                <a:t>, 5942–5955 (1994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060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4114800"/>
            <a:ext cx="2672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0" i="1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</a:t>
            </a:r>
            <a:r>
              <a:rPr kumimoji="0" lang="en-US" sz="2000" b="0" i="1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20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=P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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P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= P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in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-P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out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=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P</a:t>
            </a:r>
            <a:r>
              <a:rPr kumimoji="0" lang="en-US" sz="20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in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/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2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9156" y="5819001"/>
            <a:ext cx="20518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Jezouin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et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al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.,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Science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2013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1066800" y="1708150"/>
            <a:ext cx="701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1676400"/>
            <a:ext cx="6629400" cy="2438400"/>
            <a:chOff x="1981200" y="2286000"/>
            <a:chExt cx="5334000" cy="1790700"/>
          </a:xfrm>
        </p:grpSpPr>
        <p:sp>
          <p:nvSpPr>
            <p:cNvPr id="6" name="TextBox 5"/>
            <p:cNvSpPr txBox="1"/>
            <p:nvPr/>
          </p:nvSpPr>
          <p:spPr>
            <a:xfrm>
              <a:off x="3804300" y="3276600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Tahoma"/>
                  <a:sym typeface="Symbol"/>
                </a:rPr>
                <a:t></a:t>
              </a: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Tahoma"/>
                  <a:sym typeface="Symbol"/>
                </a:rPr>
                <a:t>P =</a:t>
              </a: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Tahoma"/>
                </a:rPr>
                <a:t>P</a:t>
              </a:r>
              <a:r>
                <a:rPr kumimoji="0" lang="en-US" sz="1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Tahoma"/>
                </a:rPr>
                <a:t>in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Tahoma"/>
                </a:rPr>
                <a:t>- </a:t>
              </a: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P</a:t>
              </a:r>
              <a:r>
                <a:rPr kumimoji="0" lang="en-US" sz="1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out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pic>
          <p:nvPicPr>
            <p:cNvPr id="157701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2" t="21362" r="14823" b="28922"/>
            <a:stretch/>
          </p:blipFill>
          <p:spPr bwMode="auto">
            <a:xfrm>
              <a:off x="2927349" y="2393950"/>
              <a:ext cx="4114801" cy="16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876800" y="2286000"/>
              <a:ext cx="1447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705600" y="3619500"/>
              <a:ext cx="609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038600" y="3886200"/>
              <a:ext cx="516809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743200" y="3286125"/>
              <a:ext cx="381000" cy="342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1200" y="2946400"/>
              <a:ext cx="9364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V</a:t>
              </a:r>
              <a:r>
                <a:rPr kumimoji="0" lang="en-US" sz="2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in</a:t>
              </a:r>
              <a:r>
                <a:rPr kumimoji="0" lang="en-US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 , </a:t>
              </a:r>
              <a:r>
                <a:rPr kumimoji="0" lang="en-US" sz="20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I</a:t>
              </a:r>
              <a:r>
                <a:rPr kumimoji="0" lang="en-US" sz="2000" b="0" i="1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in</a:t>
              </a:r>
              <a:endPara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05200" y="781511"/>
            <a:ext cx="4429379" cy="461647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Arial" charset="0"/>
              </a:rPr>
              <a:t>heating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Arial" charset="0"/>
              </a:rPr>
              <a:t>reservoir w/ current …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77465" y="725844"/>
            <a:ext cx="2292241" cy="523220"/>
            <a:chOff x="777465" y="694153"/>
            <a:chExt cx="2292241" cy="523220"/>
          </a:xfrm>
        </p:grpSpPr>
        <p:pic>
          <p:nvPicPr>
            <p:cNvPr id="16" name="candl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74738" y="705967"/>
              <a:ext cx="494968" cy="499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777465" y="694153"/>
              <a:ext cx="1856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Arial" charset="0"/>
                </a:rPr>
                <a:t>replacing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00800" y="25908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</a:t>
            </a:r>
            <a:r>
              <a:rPr kumimoji="0" lang="en-US" sz="1400" b="0" i="1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Hall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03525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0"/>
          <p:cNvGrpSpPr/>
          <p:nvPr/>
        </p:nvGrpSpPr>
        <p:grpSpPr>
          <a:xfrm>
            <a:off x="8155321" y="3764600"/>
            <a:ext cx="393415" cy="404362"/>
            <a:chOff x="0" y="0"/>
            <a:chExt cx="559522" cy="575092"/>
          </a:xfrm>
        </p:grpSpPr>
        <p:sp>
          <p:nvSpPr>
            <p:cNvPr id="3" name="Shape 295"/>
            <p:cNvSpPr/>
            <p:nvPr/>
          </p:nvSpPr>
          <p:spPr>
            <a:xfrm>
              <a:off x="0" y="0"/>
              <a:ext cx="559523" cy="36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12" y="0"/>
                  </a:lnTo>
                  <a:lnTo>
                    <a:pt x="13002" y="21600"/>
                  </a:lnTo>
                  <a:lnTo>
                    <a:pt x="4131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" name="Shape 296"/>
            <p:cNvSpPr/>
            <p:nvPr/>
          </p:nvSpPr>
          <p:spPr>
            <a:xfrm flipH="1">
              <a:off x="468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" name="Shape 297"/>
            <p:cNvSpPr/>
            <p:nvPr/>
          </p:nvSpPr>
          <p:spPr>
            <a:xfrm flipH="1">
              <a:off x="341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" name="Shape 298"/>
            <p:cNvSpPr/>
            <p:nvPr/>
          </p:nvSpPr>
          <p:spPr>
            <a:xfrm flipH="1">
              <a:off x="214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" name="Shape 299"/>
            <p:cNvSpPr/>
            <p:nvPr/>
          </p:nvSpPr>
          <p:spPr>
            <a:xfrm flipH="1">
              <a:off x="87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8" name="Group 306"/>
          <p:cNvGrpSpPr/>
          <p:nvPr/>
        </p:nvGrpSpPr>
        <p:grpSpPr>
          <a:xfrm>
            <a:off x="5967547" y="2326922"/>
            <a:ext cx="393415" cy="404362"/>
            <a:chOff x="0" y="0"/>
            <a:chExt cx="559522" cy="575092"/>
          </a:xfrm>
        </p:grpSpPr>
        <p:sp>
          <p:nvSpPr>
            <p:cNvPr id="9" name="Shape 301"/>
            <p:cNvSpPr/>
            <p:nvPr/>
          </p:nvSpPr>
          <p:spPr>
            <a:xfrm>
              <a:off x="0" y="0"/>
              <a:ext cx="559523" cy="36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912" y="0"/>
                  </a:lnTo>
                  <a:lnTo>
                    <a:pt x="13002" y="21600"/>
                  </a:lnTo>
                  <a:lnTo>
                    <a:pt x="4131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" name="Shape 302"/>
            <p:cNvSpPr/>
            <p:nvPr/>
          </p:nvSpPr>
          <p:spPr>
            <a:xfrm flipH="1">
              <a:off x="468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1" name="Shape 303"/>
            <p:cNvSpPr/>
            <p:nvPr/>
          </p:nvSpPr>
          <p:spPr>
            <a:xfrm flipH="1">
              <a:off x="341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2" name="Shape 304"/>
            <p:cNvSpPr/>
            <p:nvPr/>
          </p:nvSpPr>
          <p:spPr>
            <a:xfrm flipH="1">
              <a:off x="214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3" name="Shape 305"/>
            <p:cNvSpPr/>
            <p:nvPr/>
          </p:nvSpPr>
          <p:spPr>
            <a:xfrm flipH="1">
              <a:off x="87764" y="371507"/>
              <a:ext cx="71612" cy="2035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14" name="Shape 307"/>
          <p:cNvSpPr/>
          <p:nvPr/>
        </p:nvSpPr>
        <p:spPr>
          <a:xfrm>
            <a:off x="840162" y="3742286"/>
            <a:ext cx="578516" cy="36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5" name="Shape 308"/>
          <p:cNvSpPr/>
          <p:nvPr/>
        </p:nvSpPr>
        <p:spPr>
          <a:xfrm>
            <a:off x="1244085" y="3696256"/>
            <a:ext cx="1807526" cy="28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574"/>
                </a:lnTo>
                <a:lnTo>
                  <a:pt x="21600" y="129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6" name="Shape 309"/>
          <p:cNvSpPr/>
          <p:nvPr/>
        </p:nvSpPr>
        <p:spPr>
          <a:xfrm>
            <a:off x="2948826" y="3649798"/>
            <a:ext cx="648707" cy="43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67"/>
                </a:moveTo>
                <a:lnTo>
                  <a:pt x="0" y="21600"/>
                </a:lnTo>
                <a:lnTo>
                  <a:pt x="21537" y="14102"/>
                </a:lnTo>
                <a:lnTo>
                  <a:pt x="21600" y="0"/>
                </a:lnTo>
                <a:lnTo>
                  <a:pt x="0" y="7367"/>
                </a:lnTo>
                <a:close/>
              </a:path>
            </a:pathLst>
          </a:custGeom>
          <a:solidFill>
            <a:srgbClr val="EBEBEB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" name="Shape 310"/>
          <p:cNvSpPr/>
          <p:nvPr/>
        </p:nvSpPr>
        <p:spPr>
          <a:xfrm>
            <a:off x="5487848" y="2284916"/>
            <a:ext cx="133753" cy="210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" y="340"/>
                </a:moveTo>
                <a:lnTo>
                  <a:pt x="0" y="21271"/>
                </a:lnTo>
                <a:lnTo>
                  <a:pt x="21600" y="21600"/>
                </a:lnTo>
                <a:lnTo>
                  <a:pt x="21586" y="0"/>
                </a:lnTo>
                <a:lnTo>
                  <a:pt x="12" y="340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8" name="Shape 311"/>
          <p:cNvSpPr/>
          <p:nvPr/>
        </p:nvSpPr>
        <p:spPr>
          <a:xfrm>
            <a:off x="5457055" y="2287637"/>
            <a:ext cx="492090" cy="1089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4231"/>
                </a:lnTo>
                <a:lnTo>
                  <a:pt x="28" y="21600"/>
                </a:lnTo>
                <a:lnTo>
                  <a:pt x="0" y="15637"/>
                </a:lnTo>
                <a:lnTo>
                  <a:pt x="21600" y="0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9" name="Shape 312"/>
          <p:cNvSpPr/>
          <p:nvPr/>
        </p:nvSpPr>
        <p:spPr>
          <a:xfrm>
            <a:off x="3059006" y="4258026"/>
            <a:ext cx="2644407" cy="326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04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604"/>
                </a:lnTo>
                <a:close/>
              </a:path>
            </a:pathLst>
          </a:custGeom>
          <a:solidFill>
            <a:srgbClr val="FEC3A8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0" name="Shape 313"/>
          <p:cNvSpPr/>
          <p:nvPr/>
        </p:nvSpPr>
        <p:spPr>
          <a:xfrm>
            <a:off x="5702632" y="3077372"/>
            <a:ext cx="454944" cy="1514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64" y="3632"/>
                </a:lnTo>
                <a:lnTo>
                  <a:pt x="0" y="21600"/>
                </a:lnTo>
                <a:lnTo>
                  <a:pt x="96" y="16858"/>
                </a:lnTo>
                <a:lnTo>
                  <a:pt x="21600" y="0"/>
                </a:lnTo>
                <a:close/>
              </a:path>
            </a:pathLst>
          </a:custGeom>
          <a:solidFill>
            <a:srgbClr val="FEC3A8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1" name="Shape 314"/>
          <p:cNvSpPr/>
          <p:nvPr/>
        </p:nvSpPr>
        <p:spPr>
          <a:xfrm>
            <a:off x="5011862" y="2133600"/>
            <a:ext cx="1072377" cy="942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977" y="21600"/>
                </a:lnTo>
                <a:lnTo>
                  <a:pt x="18839" y="3458"/>
                </a:lnTo>
                <a:lnTo>
                  <a:pt x="21600" y="3408"/>
                </a:lnTo>
                <a:lnTo>
                  <a:pt x="17671" y="0"/>
                </a:lnTo>
                <a:lnTo>
                  <a:pt x="9492" y="3458"/>
                </a:lnTo>
                <a:lnTo>
                  <a:pt x="12423" y="3458"/>
                </a:lnTo>
                <a:lnTo>
                  <a:pt x="0" y="21600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2" name="Shape 315"/>
          <p:cNvSpPr/>
          <p:nvPr/>
        </p:nvSpPr>
        <p:spPr>
          <a:xfrm>
            <a:off x="558078" y="4101617"/>
            <a:ext cx="5581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3" name="Shape 316"/>
          <p:cNvSpPr/>
          <p:nvPr/>
        </p:nvSpPr>
        <p:spPr>
          <a:xfrm>
            <a:off x="680325" y="4206807"/>
            <a:ext cx="31365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4" name="Shape 317"/>
          <p:cNvSpPr/>
          <p:nvPr/>
        </p:nvSpPr>
        <p:spPr>
          <a:xfrm>
            <a:off x="1094629" y="3940258"/>
            <a:ext cx="43844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00" i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sz="2500" kern="0" baseline="-5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</a:p>
        </p:txBody>
      </p:sp>
      <p:sp>
        <p:nvSpPr>
          <p:cNvPr id="25" name="Shape 318"/>
          <p:cNvSpPr/>
          <p:nvPr/>
        </p:nvSpPr>
        <p:spPr>
          <a:xfrm>
            <a:off x="698499" y="4217815"/>
            <a:ext cx="318176" cy="167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8" y="0"/>
                </a:moveTo>
                <a:lnTo>
                  <a:pt x="10968" y="2160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6" name="Shape 319"/>
          <p:cNvSpPr/>
          <p:nvPr/>
        </p:nvSpPr>
        <p:spPr>
          <a:xfrm flipH="1">
            <a:off x="930581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7" name="Shape 320"/>
          <p:cNvSpPr/>
          <p:nvPr/>
        </p:nvSpPr>
        <p:spPr>
          <a:xfrm flipH="1">
            <a:off x="841284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8" name="Shape 321"/>
          <p:cNvSpPr/>
          <p:nvPr/>
        </p:nvSpPr>
        <p:spPr>
          <a:xfrm flipH="1">
            <a:off x="751987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9" name="Shape 322"/>
          <p:cNvSpPr/>
          <p:nvPr/>
        </p:nvSpPr>
        <p:spPr>
          <a:xfrm flipH="1">
            <a:off x="662690" y="4389735"/>
            <a:ext cx="50352" cy="1431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0" name="Shape 323"/>
          <p:cNvSpPr/>
          <p:nvPr/>
        </p:nvSpPr>
        <p:spPr>
          <a:xfrm>
            <a:off x="5906309" y="3385902"/>
            <a:ext cx="2284412" cy="485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7" y="5444"/>
                </a:moveTo>
                <a:lnTo>
                  <a:pt x="18292" y="5442"/>
                </a:lnTo>
                <a:lnTo>
                  <a:pt x="18196" y="0"/>
                </a:lnTo>
                <a:lnTo>
                  <a:pt x="21600" y="10045"/>
                </a:lnTo>
                <a:lnTo>
                  <a:pt x="18692" y="21600"/>
                </a:lnTo>
                <a:lnTo>
                  <a:pt x="18522" y="14656"/>
                </a:lnTo>
                <a:lnTo>
                  <a:pt x="0" y="14656"/>
                </a:lnTo>
                <a:lnTo>
                  <a:pt x="807" y="5444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1" name="Shape 324"/>
          <p:cNvSpPr/>
          <p:nvPr/>
        </p:nvSpPr>
        <p:spPr>
          <a:xfrm>
            <a:off x="5905382" y="3714116"/>
            <a:ext cx="1959331" cy="28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574"/>
                </a:lnTo>
                <a:lnTo>
                  <a:pt x="21600" y="129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2" name="Shape 325"/>
          <p:cNvSpPr/>
          <p:nvPr/>
        </p:nvSpPr>
        <p:spPr>
          <a:xfrm>
            <a:off x="7886943" y="3614080"/>
            <a:ext cx="300450" cy="539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193"/>
                </a:moveTo>
                <a:lnTo>
                  <a:pt x="1" y="21600"/>
                </a:lnTo>
                <a:lnTo>
                  <a:pt x="21464" y="11303"/>
                </a:lnTo>
                <a:lnTo>
                  <a:pt x="21600" y="0"/>
                </a:lnTo>
                <a:lnTo>
                  <a:pt x="0" y="10193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3" name="Shape 326"/>
          <p:cNvSpPr/>
          <p:nvPr/>
        </p:nvSpPr>
        <p:spPr>
          <a:xfrm>
            <a:off x="7862398" y="3717770"/>
            <a:ext cx="23370" cy="437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" y="0"/>
                </a:moveTo>
                <a:lnTo>
                  <a:pt x="0" y="14144"/>
                </a:lnTo>
                <a:lnTo>
                  <a:pt x="21600" y="21600"/>
                </a:lnTo>
                <a:lnTo>
                  <a:pt x="19765" y="7662"/>
                </a:lnTo>
                <a:lnTo>
                  <a:pt x="1416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4" name="Shape 327"/>
          <p:cNvSpPr/>
          <p:nvPr/>
        </p:nvSpPr>
        <p:spPr>
          <a:xfrm>
            <a:off x="5952193" y="2284916"/>
            <a:ext cx="133753" cy="211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" y="339"/>
                </a:moveTo>
                <a:lnTo>
                  <a:pt x="0" y="21600"/>
                </a:lnTo>
                <a:lnTo>
                  <a:pt x="21600" y="21542"/>
                </a:lnTo>
                <a:lnTo>
                  <a:pt x="21586" y="0"/>
                </a:lnTo>
                <a:lnTo>
                  <a:pt x="12" y="339"/>
                </a:lnTo>
                <a:close/>
              </a:path>
            </a:pathLst>
          </a:custGeom>
          <a:solidFill>
            <a:srgbClr val="EBEBEB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5" name="Shape 328"/>
          <p:cNvSpPr/>
          <p:nvPr/>
        </p:nvSpPr>
        <p:spPr>
          <a:xfrm>
            <a:off x="4031714" y="4256574"/>
            <a:ext cx="691628" cy="1488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4933"/>
                </a:lnTo>
                <a:lnTo>
                  <a:pt x="0" y="21600"/>
                </a:lnTo>
                <a:lnTo>
                  <a:pt x="0" y="16023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6" name="Shape 329"/>
          <p:cNvSpPr/>
          <p:nvPr/>
        </p:nvSpPr>
        <p:spPr>
          <a:xfrm>
            <a:off x="3058585" y="4268968"/>
            <a:ext cx="1657879" cy="1286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3386" y="16844"/>
                </a:lnTo>
                <a:lnTo>
                  <a:pt x="17720" y="16920"/>
                </a:lnTo>
                <a:lnTo>
                  <a:pt x="5737" y="21600"/>
                </a:lnTo>
                <a:lnTo>
                  <a:pt x="0" y="16939"/>
                </a:lnTo>
                <a:lnTo>
                  <a:pt x="3573" y="16900"/>
                </a:lnTo>
                <a:lnTo>
                  <a:pt x="13500" y="6"/>
                </a:lnTo>
                <a:lnTo>
                  <a:pt x="21600" y="0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7" name="Shape 330"/>
          <p:cNvSpPr/>
          <p:nvPr/>
        </p:nvSpPr>
        <p:spPr>
          <a:xfrm>
            <a:off x="3504861" y="5279340"/>
            <a:ext cx="904766" cy="653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1241"/>
                </a:lnTo>
                <a:lnTo>
                  <a:pt x="0" y="21600"/>
                </a:lnTo>
                <a:lnTo>
                  <a:pt x="0" y="8891"/>
                </a:lnTo>
                <a:lnTo>
                  <a:pt x="21600" y="0"/>
                </a:lnTo>
                <a:close/>
              </a:path>
            </a:pathLst>
          </a:custGeom>
          <a:solidFill>
            <a:srgbClr val="EBEBEB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8" name="Shape 331"/>
          <p:cNvSpPr/>
          <p:nvPr/>
        </p:nvSpPr>
        <p:spPr>
          <a:xfrm flipH="1">
            <a:off x="3063034" y="5276770"/>
            <a:ext cx="441608" cy="655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1197"/>
                </a:lnTo>
                <a:lnTo>
                  <a:pt x="0" y="21600"/>
                </a:lnTo>
                <a:lnTo>
                  <a:pt x="0" y="894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grpSp>
        <p:nvGrpSpPr>
          <p:cNvPr id="39" name="Group 337"/>
          <p:cNvGrpSpPr/>
          <p:nvPr/>
        </p:nvGrpSpPr>
        <p:grpSpPr>
          <a:xfrm>
            <a:off x="3192661" y="5705266"/>
            <a:ext cx="391295" cy="485933"/>
            <a:chOff x="0" y="0"/>
            <a:chExt cx="556507" cy="691104"/>
          </a:xfrm>
        </p:grpSpPr>
        <p:sp>
          <p:nvSpPr>
            <p:cNvPr id="40" name="Shape 332"/>
            <p:cNvSpPr/>
            <p:nvPr/>
          </p:nvSpPr>
          <p:spPr>
            <a:xfrm>
              <a:off x="22699" y="0"/>
              <a:ext cx="533809" cy="44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5" y="0"/>
                  </a:moveTo>
                  <a:lnTo>
                    <a:pt x="10968" y="8710"/>
                  </a:ln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1" name="Shape 333"/>
            <p:cNvSpPr/>
            <p:nvPr/>
          </p:nvSpPr>
          <p:spPr>
            <a:xfrm flipH="1">
              <a:off x="449444" y="450946"/>
              <a:ext cx="84476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Shape 334"/>
            <p:cNvSpPr/>
            <p:nvPr/>
          </p:nvSpPr>
          <p:spPr>
            <a:xfrm flipH="1">
              <a:off x="299629" y="450946"/>
              <a:ext cx="84477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3" name="Shape 335"/>
            <p:cNvSpPr/>
            <p:nvPr/>
          </p:nvSpPr>
          <p:spPr>
            <a:xfrm flipH="1">
              <a:off x="149814" y="450946"/>
              <a:ext cx="84477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4" name="Shape 336"/>
            <p:cNvSpPr/>
            <p:nvPr/>
          </p:nvSpPr>
          <p:spPr>
            <a:xfrm flipH="1">
              <a:off x="0" y="450946"/>
              <a:ext cx="84476" cy="2401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646" rtl="0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45" name="Shape 338"/>
          <p:cNvSpPr/>
          <p:nvPr/>
        </p:nvSpPr>
        <p:spPr>
          <a:xfrm>
            <a:off x="1245012" y="3439474"/>
            <a:ext cx="2358152" cy="360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81" y="5191"/>
                </a:moveTo>
                <a:lnTo>
                  <a:pt x="18456" y="5189"/>
                </a:lnTo>
                <a:lnTo>
                  <a:pt x="19345" y="0"/>
                </a:lnTo>
                <a:lnTo>
                  <a:pt x="21600" y="12769"/>
                </a:lnTo>
                <a:lnTo>
                  <a:pt x="15572" y="21600"/>
                </a:lnTo>
                <a:lnTo>
                  <a:pt x="16634" y="15458"/>
                </a:lnTo>
                <a:lnTo>
                  <a:pt x="0" y="15458"/>
                </a:lnTo>
                <a:lnTo>
                  <a:pt x="2581" y="5191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000000"/>
            </a:solidFill>
            <a:miter lim="400000"/>
          </a:ln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8" name="Shape 341"/>
          <p:cNvSpPr/>
          <p:nvPr/>
        </p:nvSpPr>
        <p:spPr>
          <a:xfrm>
            <a:off x="6940289" y="4025917"/>
            <a:ext cx="23443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sz="2500" b="1" kern="0" dirty="0">
                <a:solidFill>
                  <a:srgbClr val="0066FF"/>
                </a:solidFill>
              </a:rPr>
              <a:t>2</a:t>
            </a:r>
          </a:p>
        </p:txBody>
      </p:sp>
      <p:sp>
        <p:nvSpPr>
          <p:cNvPr id="49" name="Shape 342"/>
          <p:cNvSpPr/>
          <p:nvPr/>
        </p:nvSpPr>
        <p:spPr>
          <a:xfrm>
            <a:off x="4387545" y="5148059"/>
            <a:ext cx="312562" cy="45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b="1" kern="0" dirty="0">
                <a:solidFill>
                  <a:srgbClr val="0066FF"/>
                </a:solidFill>
              </a:rPr>
              <a:t> </a:t>
            </a:r>
            <a:r>
              <a:rPr lang="en-US" sz="2500" b="1" i="0" kern="0" dirty="0" smtClean="0">
                <a:solidFill>
                  <a:srgbClr val="0066FF"/>
                </a:solidFill>
              </a:rPr>
              <a:t>4</a:t>
            </a:r>
            <a:endParaRPr sz="2500" b="1" i="0" kern="0" dirty="0">
              <a:solidFill>
                <a:srgbClr val="0066FF"/>
              </a:solidFill>
            </a:endParaRPr>
          </a:p>
        </p:txBody>
      </p:sp>
      <p:sp>
        <p:nvSpPr>
          <p:cNvPr id="57" name="Shape 350"/>
          <p:cNvSpPr/>
          <p:nvPr/>
        </p:nvSpPr>
        <p:spPr>
          <a:xfrm>
            <a:off x="3057446" y="3072659"/>
            <a:ext cx="3102771" cy="119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lnTo>
                  <a:pt x="8199" y="0"/>
                </a:lnTo>
                <a:lnTo>
                  <a:pt x="21600" y="161"/>
                </a:lnTo>
                <a:lnTo>
                  <a:pt x="18333" y="21600"/>
                </a:lnTo>
                <a:lnTo>
                  <a:pt x="0" y="21593"/>
                </a:lnTo>
                <a:close/>
              </a:path>
            </a:pathLst>
          </a:custGeom>
          <a:solidFill>
            <a:srgbClr val="FEC3A8"/>
          </a:solidFill>
          <a:ln w="635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07" tIns="35707" rIns="35707" bIns="35707" anchor="ctr"/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59" name="Shape 353"/>
          <p:cNvSpPr/>
          <p:nvPr/>
        </p:nvSpPr>
        <p:spPr>
          <a:xfrm>
            <a:off x="942089" y="3221457"/>
            <a:ext cx="34827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00" i="1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sz="2500" i="1" kern="0" baseline="-5999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sz="2500" i="1" kern="0" baseline="-5999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57722" y="695980"/>
            <a:ext cx="2835994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 smtClean="0">
                <a:solidFill>
                  <a:srgbClr val="000099"/>
                </a:solidFill>
                <a:latin typeface="Tahoma"/>
              </a:rPr>
              <a:t>N </a:t>
            </a:r>
            <a:r>
              <a:rPr lang="en-US" sz="2800" b="1" i="1" kern="0" dirty="0" smtClean="0">
                <a:solidFill>
                  <a:srgbClr val="000099"/>
                </a:solidFill>
                <a:latin typeface="Tahoma"/>
              </a:rPr>
              <a:t> 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arms 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device</a:t>
            </a:r>
            <a:endParaRPr lang="en-US" sz="2800" b="1" kern="0" dirty="0">
              <a:solidFill>
                <a:srgbClr val="000099"/>
              </a:solidFill>
              <a:latin typeface="Tahoma"/>
            </a:endParaRPr>
          </a:p>
        </p:txBody>
      </p:sp>
      <p:sp>
        <p:nvSpPr>
          <p:cNvPr id="64" name="Shape 412"/>
          <p:cNvSpPr/>
          <p:nvPr/>
        </p:nvSpPr>
        <p:spPr>
          <a:xfrm>
            <a:off x="5841938" y="2597167"/>
            <a:ext cx="23443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b="1" kern="0" dirty="0" smtClean="0">
                <a:solidFill>
                  <a:srgbClr val="0066FF"/>
                </a:solidFill>
              </a:rPr>
              <a:t>3</a:t>
            </a:r>
            <a:endParaRPr sz="2500" b="1" kern="0" dirty="0">
              <a:solidFill>
                <a:srgbClr val="0066FF"/>
              </a:solidFill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583952"/>
              </p:ext>
            </p:extLst>
          </p:nvPr>
        </p:nvGraphicFramePr>
        <p:xfrm>
          <a:off x="1965652" y="2807981"/>
          <a:ext cx="1063421" cy="735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77" name="Equation" r:id="rId3" imgW="660240" imgH="457200" progId="Equation.DSMT4">
                  <p:embed/>
                </p:oleObj>
              </mc:Choice>
              <mc:Fallback>
                <p:oleObj name="Equation" r:id="rId3" imgW="6602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652" y="2807981"/>
                        <a:ext cx="1063421" cy="735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830223"/>
              </p:ext>
            </p:extLst>
          </p:nvPr>
        </p:nvGraphicFramePr>
        <p:xfrm>
          <a:off x="4331574" y="3137018"/>
          <a:ext cx="13747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78" name="Equation" r:id="rId5" imgW="990360" imgH="393480" progId="Equation.DSMT4">
                  <p:embed/>
                </p:oleObj>
              </mc:Choice>
              <mc:Fallback>
                <p:oleObj name="Equation" r:id="rId5" imgW="990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574" y="3137018"/>
                        <a:ext cx="137477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17388"/>
              </p:ext>
            </p:extLst>
          </p:nvPr>
        </p:nvGraphicFramePr>
        <p:xfrm>
          <a:off x="5789148" y="4522234"/>
          <a:ext cx="1016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79" name="Equation" r:id="rId7" imgW="698400" imgH="393480" progId="Equation.DSMT4">
                  <p:embed/>
                </p:oleObj>
              </mc:Choice>
              <mc:Fallback>
                <p:oleObj name="Equation" r:id="rId7" imgW="698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148" y="4522234"/>
                        <a:ext cx="1016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Shape 611"/>
          <p:cNvSpPr/>
          <p:nvPr/>
        </p:nvSpPr>
        <p:spPr>
          <a:xfrm>
            <a:off x="3352800" y="3808479"/>
            <a:ext cx="1009312" cy="44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ctr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sz="2400" b="1" i="1" baseline="-5999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endParaRPr sz="2400" b="1" i="1" baseline="-5999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Shape 412"/>
          <p:cNvSpPr/>
          <p:nvPr/>
        </p:nvSpPr>
        <p:spPr>
          <a:xfrm>
            <a:off x="2205466" y="3904222"/>
            <a:ext cx="23443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7" tIns="35707" rIns="35707" bIns="35707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</a:pPr>
            <a:r>
              <a:rPr sz="2500" b="1" kern="0" dirty="0">
                <a:solidFill>
                  <a:srgbClr val="0066FF"/>
                </a:solidFill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05600" y="563880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kern="0" dirty="0" smtClean="0">
                <a:solidFill>
                  <a:srgbClr val="FF0000"/>
                </a:solidFill>
                <a:latin typeface="Tahoma"/>
                <a:cs typeface="Tahoma"/>
              </a:rPr>
              <a:t>N </a:t>
            </a:r>
            <a:r>
              <a:rPr lang="en-US" sz="1600" b="1" kern="0" dirty="0" smtClean="0">
                <a:solidFill>
                  <a:srgbClr val="FF0000"/>
                </a:solidFill>
                <a:latin typeface="Tahoma"/>
                <a:cs typeface="Tahoma"/>
              </a:rPr>
              <a:t>=4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86200" y="3501730"/>
            <a:ext cx="1178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kern="0" dirty="0" smtClean="0">
                <a:solidFill>
                  <a:sysClr val="windowText" lastClr="000000"/>
                </a:solidFill>
                <a:latin typeface="Tahoma"/>
                <a:cs typeface="Tahoma"/>
              </a:rPr>
              <a:t>dissipated power</a:t>
            </a:r>
          </a:p>
        </p:txBody>
      </p:sp>
    </p:spTree>
    <p:extLst>
      <p:ext uri="{BB962C8B-B14F-4D97-AF65-F5344CB8AC3E}">
        <p14:creationId xmlns:p14="http://schemas.microsoft.com/office/powerpoint/2010/main" val="26413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720" y="693420"/>
            <a:ext cx="344032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we measure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only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2600" y="3644205"/>
            <a:ext cx="602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electron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temperature in grounded contacts…..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4274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274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electron temperature in heated reservoir…….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28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824977"/>
              </p:ext>
            </p:extLst>
          </p:nvPr>
        </p:nvGraphicFramePr>
        <p:xfrm>
          <a:off x="1676400" y="2743200"/>
          <a:ext cx="5562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3" name="Equation" r:id="rId3" imgW="2577960" imgH="241200" progId="Equation.DSMT4">
                  <p:embed/>
                </p:oleObj>
              </mc:Choice>
              <mc:Fallback>
                <p:oleObj name="Equation" r:id="rId3" imgW="257796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743200"/>
                        <a:ext cx="5562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759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4" y="695980"/>
            <a:ext cx="429953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measuring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……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shot noise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2023"/>
          <a:stretch/>
        </p:blipFill>
        <p:spPr bwMode="auto">
          <a:xfrm>
            <a:off x="2209800" y="2552700"/>
            <a:ext cx="4831164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3197406">
            <a:off x="3488132" y="3447258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600" b="1" i="1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=2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/3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724400" y="1981200"/>
          <a:ext cx="3530850" cy="337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7" name="Equation" r:id="rId4" imgW="2590560" imgH="241200" progId="Equation.DSMT4">
                  <p:embed/>
                </p:oleObj>
              </mc:Choice>
              <mc:Fallback>
                <p:oleObj name="Equation" r:id="rId4" imgW="2590560" imgH="241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981200"/>
                        <a:ext cx="3530850" cy="337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38213" y="1600200"/>
            <a:ext cx="3633787" cy="1219200"/>
            <a:chOff x="938213" y="1447800"/>
            <a:chExt cx="3633787" cy="1219200"/>
          </a:xfrm>
        </p:grpSpPr>
        <p:sp>
          <p:nvSpPr>
            <p:cNvPr id="4" name="Rectangle 3"/>
            <p:cNvSpPr/>
            <p:nvPr/>
          </p:nvSpPr>
          <p:spPr bwMode="auto">
            <a:xfrm>
              <a:off x="1981200" y="21336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770063" y="1447800"/>
              <a:ext cx="35137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</a:t>
              </a:r>
              <a:r>
                <a:rPr kumimoji="0" lang="en-US" altLang="en-US" sz="18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938213" y="2279650"/>
              <a:ext cx="1671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2900363" y="2279650"/>
              <a:ext cx="1671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V="1">
              <a:off x="2608263" y="1658938"/>
              <a:ext cx="0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2894013" y="1658938"/>
              <a:ext cx="0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2608263" y="1658938"/>
              <a:ext cx="285750" cy="47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8150" y="1773238"/>
              <a:ext cx="520700" cy="0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3343275" y="1754188"/>
              <a:ext cx="520700" cy="0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2597150" y="1803400"/>
              <a:ext cx="260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</a:t>
              </a:r>
            </a:p>
          </p:txBody>
        </p:sp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987425" y="1952625"/>
              <a:ext cx="1516063" cy="323850"/>
              <a:chOff x="1804" y="2096"/>
              <a:chExt cx="955" cy="204"/>
            </a:xfrm>
          </p:grpSpPr>
          <p:grpSp>
            <p:nvGrpSpPr>
              <p:cNvPr id="20" name="Group 14"/>
              <p:cNvGrpSpPr>
                <a:grpSpLocks/>
              </p:cNvGrpSpPr>
              <p:nvPr/>
            </p:nvGrpSpPr>
            <p:grpSpPr bwMode="auto">
              <a:xfrm>
                <a:off x="2280" y="2096"/>
                <a:ext cx="163" cy="204"/>
                <a:chOff x="718" y="3863"/>
                <a:chExt cx="164" cy="204"/>
              </a:xfrm>
            </p:grpSpPr>
            <p:sp>
              <p:nvSpPr>
                <p:cNvPr id="36" name="Arc 15"/>
                <p:cNvSpPr>
                  <a:spLocks/>
                </p:cNvSpPr>
                <p:nvPr/>
              </p:nvSpPr>
              <p:spPr bwMode="auto">
                <a:xfrm>
                  <a:off x="718" y="3863"/>
                  <a:ext cx="82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7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7" name="Arc 16"/>
                <p:cNvSpPr>
                  <a:spLocks/>
                </p:cNvSpPr>
                <p:nvPr/>
              </p:nvSpPr>
              <p:spPr bwMode="auto">
                <a:xfrm>
                  <a:off x="798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1" name="Group 17"/>
              <p:cNvGrpSpPr>
                <a:grpSpLocks/>
              </p:cNvGrpSpPr>
              <p:nvPr/>
            </p:nvGrpSpPr>
            <p:grpSpPr bwMode="auto">
              <a:xfrm>
                <a:off x="2435" y="2096"/>
                <a:ext cx="166" cy="204"/>
                <a:chOff x="874" y="3863"/>
                <a:chExt cx="166" cy="204"/>
              </a:xfrm>
            </p:grpSpPr>
            <p:sp>
              <p:nvSpPr>
                <p:cNvPr id="34" name="Arc 18"/>
                <p:cNvSpPr>
                  <a:spLocks/>
                </p:cNvSpPr>
                <p:nvPr/>
              </p:nvSpPr>
              <p:spPr bwMode="auto">
                <a:xfrm>
                  <a:off x="874" y="3863"/>
                  <a:ext cx="8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41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33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" name="Arc 19"/>
                <p:cNvSpPr>
                  <a:spLocks/>
                </p:cNvSpPr>
                <p:nvPr/>
              </p:nvSpPr>
              <p:spPr bwMode="auto">
                <a:xfrm>
                  <a:off x="955" y="3863"/>
                  <a:ext cx="85" cy="204"/>
                </a:xfrm>
                <a:custGeom>
                  <a:avLst/>
                  <a:gdLst>
                    <a:gd name="G0" fmla="+- 259 0 0"/>
                    <a:gd name="G1" fmla="+- 21600 0 0"/>
                    <a:gd name="G2" fmla="+- 21600 0 0"/>
                    <a:gd name="T0" fmla="*/ 0 w 21859"/>
                    <a:gd name="T1" fmla="*/ 2 h 21600"/>
                    <a:gd name="T2" fmla="*/ 21859 w 21859"/>
                    <a:gd name="T3" fmla="*/ 21600 h 21600"/>
                    <a:gd name="T4" fmla="*/ 259 w 2185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59" h="21600" fill="none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</a:path>
                    <a:path w="21859" h="21600" stroke="0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  <a:lnTo>
                        <a:pt x="259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2" name="Group 20"/>
              <p:cNvGrpSpPr>
                <a:grpSpLocks/>
              </p:cNvGrpSpPr>
              <p:nvPr/>
            </p:nvGrpSpPr>
            <p:grpSpPr bwMode="auto">
              <a:xfrm>
                <a:off x="2596" y="2096"/>
                <a:ext cx="163" cy="204"/>
                <a:chOff x="1035" y="3863"/>
                <a:chExt cx="163" cy="204"/>
              </a:xfrm>
            </p:grpSpPr>
            <p:sp>
              <p:nvSpPr>
                <p:cNvPr id="32" name="Arc 21"/>
                <p:cNvSpPr>
                  <a:spLocks/>
                </p:cNvSpPr>
                <p:nvPr/>
              </p:nvSpPr>
              <p:spPr bwMode="auto">
                <a:xfrm>
                  <a:off x="1035" y="3863"/>
                  <a:ext cx="83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8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3" name="Arc 22"/>
                <p:cNvSpPr>
                  <a:spLocks/>
                </p:cNvSpPr>
                <p:nvPr/>
              </p:nvSpPr>
              <p:spPr bwMode="auto">
                <a:xfrm>
                  <a:off x="1114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3" name="Group 23"/>
              <p:cNvGrpSpPr>
                <a:grpSpLocks/>
              </p:cNvGrpSpPr>
              <p:nvPr/>
            </p:nvGrpSpPr>
            <p:grpSpPr bwMode="auto">
              <a:xfrm>
                <a:off x="1804" y="2096"/>
                <a:ext cx="163" cy="204"/>
                <a:chOff x="718" y="3863"/>
                <a:chExt cx="164" cy="204"/>
              </a:xfrm>
            </p:grpSpPr>
            <p:sp>
              <p:nvSpPr>
                <p:cNvPr id="30" name="Arc 24"/>
                <p:cNvSpPr>
                  <a:spLocks/>
                </p:cNvSpPr>
                <p:nvPr/>
              </p:nvSpPr>
              <p:spPr bwMode="auto">
                <a:xfrm>
                  <a:off x="718" y="3863"/>
                  <a:ext cx="82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7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1"/>
                        <a:pt x="9511" y="143"/>
                        <a:pt x="21336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1" name="Arc 25"/>
                <p:cNvSpPr>
                  <a:spLocks/>
                </p:cNvSpPr>
                <p:nvPr/>
              </p:nvSpPr>
              <p:spPr bwMode="auto">
                <a:xfrm>
                  <a:off x="798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>
                <a:off x="1959" y="2096"/>
                <a:ext cx="166" cy="204"/>
                <a:chOff x="874" y="3863"/>
                <a:chExt cx="166" cy="204"/>
              </a:xfrm>
            </p:grpSpPr>
            <p:sp>
              <p:nvSpPr>
                <p:cNvPr id="28" name="Arc 27"/>
                <p:cNvSpPr>
                  <a:spLocks/>
                </p:cNvSpPr>
                <p:nvPr/>
              </p:nvSpPr>
              <p:spPr bwMode="auto">
                <a:xfrm>
                  <a:off x="874" y="3863"/>
                  <a:ext cx="84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41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69"/>
                        <a:pt x="9513" y="141"/>
                        <a:pt x="21340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33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" name="Arc 28"/>
                <p:cNvSpPr>
                  <a:spLocks/>
                </p:cNvSpPr>
                <p:nvPr/>
              </p:nvSpPr>
              <p:spPr bwMode="auto">
                <a:xfrm>
                  <a:off x="955" y="3863"/>
                  <a:ext cx="85" cy="204"/>
                </a:xfrm>
                <a:custGeom>
                  <a:avLst/>
                  <a:gdLst>
                    <a:gd name="G0" fmla="+- 259 0 0"/>
                    <a:gd name="G1" fmla="+- 21600 0 0"/>
                    <a:gd name="G2" fmla="+- 21600 0 0"/>
                    <a:gd name="T0" fmla="*/ 0 w 21859"/>
                    <a:gd name="T1" fmla="*/ 2 h 21600"/>
                    <a:gd name="T2" fmla="*/ 21859 w 21859"/>
                    <a:gd name="T3" fmla="*/ 21600 h 21600"/>
                    <a:gd name="T4" fmla="*/ 259 w 2185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59" h="21600" fill="none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</a:path>
                    <a:path w="21859" h="21600" stroke="0" extrusionOk="0">
                      <a:moveTo>
                        <a:pt x="-1" y="1"/>
                      </a:moveTo>
                      <a:cubicBezTo>
                        <a:pt x="86" y="0"/>
                        <a:pt x="172" y="-1"/>
                        <a:pt x="259" y="0"/>
                      </a:cubicBezTo>
                      <a:cubicBezTo>
                        <a:pt x="12188" y="0"/>
                        <a:pt x="21859" y="9670"/>
                        <a:pt x="21859" y="21600"/>
                      </a:cubicBezTo>
                      <a:lnTo>
                        <a:pt x="259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5" name="Group 29"/>
              <p:cNvGrpSpPr>
                <a:grpSpLocks/>
              </p:cNvGrpSpPr>
              <p:nvPr/>
            </p:nvGrpSpPr>
            <p:grpSpPr bwMode="auto">
              <a:xfrm>
                <a:off x="2120" y="2096"/>
                <a:ext cx="163" cy="204"/>
                <a:chOff x="1035" y="3863"/>
                <a:chExt cx="163" cy="204"/>
              </a:xfrm>
            </p:grpSpPr>
            <p:sp>
              <p:nvSpPr>
                <p:cNvPr id="26" name="Arc 30"/>
                <p:cNvSpPr>
                  <a:spLocks/>
                </p:cNvSpPr>
                <p:nvPr/>
              </p:nvSpPr>
              <p:spPr bwMode="auto">
                <a:xfrm>
                  <a:off x="1035" y="3863"/>
                  <a:ext cx="83" cy="20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0 w 21600"/>
                    <a:gd name="T1" fmla="*/ 21598 h 21598"/>
                    <a:gd name="T2" fmla="*/ 21338 w 21600"/>
                    <a:gd name="T3" fmla="*/ 0 h 21598"/>
                    <a:gd name="T4" fmla="*/ 2160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7" name="Arc 31"/>
                <p:cNvSpPr>
                  <a:spLocks/>
                </p:cNvSpPr>
                <p:nvPr/>
              </p:nvSpPr>
              <p:spPr bwMode="auto">
                <a:xfrm>
                  <a:off x="1114" y="3863"/>
                  <a:ext cx="84" cy="204"/>
                </a:xfrm>
                <a:custGeom>
                  <a:avLst/>
                  <a:gdLst>
                    <a:gd name="G0" fmla="+- 260 0 0"/>
                    <a:gd name="G1" fmla="+- 21600 0 0"/>
                    <a:gd name="G2" fmla="+- 21600 0 0"/>
                    <a:gd name="T0" fmla="*/ 0 w 21860"/>
                    <a:gd name="T1" fmla="*/ 2 h 21600"/>
                    <a:gd name="T2" fmla="*/ 21860 w 21860"/>
                    <a:gd name="T3" fmla="*/ 21600 h 21600"/>
                    <a:gd name="T4" fmla="*/ 260 w 2186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50000">
                      <a:srgbClr val="990000">
                        <a:gamma/>
                        <a:tint val="49804"/>
                        <a:invGamma/>
                      </a:srgbClr>
                    </a:gs>
                    <a:gs pos="100000">
                      <a:srgbClr val="990000"/>
                    </a:gs>
                  </a:gsLst>
                  <a:lin ang="0" scaled="1"/>
                </a:gradFill>
                <a:ln w="12700" cap="rnd">
                  <a:solidFill>
                    <a:srgbClr val="99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r" defTabSz="914400" rtl="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grpSp>
          <p:nvGrpSpPr>
            <p:cNvPr id="38" name="Group 32"/>
            <p:cNvGrpSpPr>
              <a:grpSpLocks/>
            </p:cNvGrpSpPr>
            <p:nvPr/>
          </p:nvGrpSpPr>
          <p:grpSpPr bwMode="auto">
            <a:xfrm>
              <a:off x="3756025" y="1952625"/>
              <a:ext cx="258763" cy="323850"/>
              <a:chOff x="718" y="3863"/>
              <a:chExt cx="164" cy="204"/>
            </a:xfrm>
          </p:grpSpPr>
          <p:sp>
            <p:nvSpPr>
              <p:cNvPr id="39" name="Arc 33"/>
              <p:cNvSpPr>
                <a:spLocks/>
              </p:cNvSpPr>
              <p:nvPr/>
            </p:nvSpPr>
            <p:spPr bwMode="auto">
              <a:xfrm>
                <a:off x="718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0" name="Arc 34"/>
              <p:cNvSpPr>
                <a:spLocks/>
              </p:cNvSpPr>
              <p:nvPr/>
            </p:nvSpPr>
            <p:spPr bwMode="auto">
              <a:xfrm>
                <a:off x="798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1" name="Group 35"/>
            <p:cNvGrpSpPr>
              <a:grpSpLocks/>
            </p:cNvGrpSpPr>
            <p:nvPr/>
          </p:nvGrpSpPr>
          <p:grpSpPr bwMode="auto">
            <a:xfrm>
              <a:off x="4257675" y="1952625"/>
              <a:ext cx="258763" cy="323850"/>
              <a:chOff x="1035" y="3863"/>
              <a:chExt cx="163" cy="204"/>
            </a:xfrm>
          </p:grpSpPr>
          <p:sp>
            <p:nvSpPr>
              <p:cNvPr id="42" name="Arc 36"/>
              <p:cNvSpPr>
                <a:spLocks/>
              </p:cNvSpPr>
              <p:nvPr/>
            </p:nvSpPr>
            <p:spPr bwMode="auto">
              <a:xfrm>
                <a:off x="1035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3" name="Arc 37"/>
              <p:cNvSpPr>
                <a:spLocks/>
              </p:cNvSpPr>
              <p:nvPr/>
            </p:nvSpPr>
            <p:spPr bwMode="auto">
              <a:xfrm>
                <a:off x="111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4" name="Group 38"/>
            <p:cNvGrpSpPr>
              <a:grpSpLocks/>
            </p:cNvGrpSpPr>
            <p:nvPr/>
          </p:nvGrpSpPr>
          <p:grpSpPr bwMode="auto">
            <a:xfrm>
              <a:off x="3000375" y="1952625"/>
              <a:ext cx="258763" cy="323850"/>
              <a:chOff x="718" y="3863"/>
              <a:chExt cx="164" cy="204"/>
            </a:xfrm>
          </p:grpSpPr>
          <p:sp>
            <p:nvSpPr>
              <p:cNvPr id="45" name="Arc 39"/>
              <p:cNvSpPr>
                <a:spLocks/>
              </p:cNvSpPr>
              <p:nvPr/>
            </p:nvSpPr>
            <p:spPr bwMode="auto">
              <a:xfrm>
                <a:off x="718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6" name="Arc 40"/>
              <p:cNvSpPr>
                <a:spLocks/>
              </p:cNvSpPr>
              <p:nvPr/>
            </p:nvSpPr>
            <p:spPr bwMode="auto">
              <a:xfrm>
                <a:off x="798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7" name="Group 41"/>
            <p:cNvGrpSpPr>
              <a:grpSpLocks/>
            </p:cNvGrpSpPr>
            <p:nvPr/>
          </p:nvGrpSpPr>
          <p:grpSpPr bwMode="auto">
            <a:xfrm>
              <a:off x="3502025" y="1952625"/>
              <a:ext cx="258763" cy="323850"/>
              <a:chOff x="1035" y="3863"/>
              <a:chExt cx="163" cy="204"/>
            </a:xfrm>
          </p:grpSpPr>
          <p:sp>
            <p:nvSpPr>
              <p:cNvPr id="48" name="Arc 42"/>
              <p:cNvSpPr>
                <a:spLocks/>
              </p:cNvSpPr>
              <p:nvPr/>
            </p:nvSpPr>
            <p:spPr bwMode="auto">
              <a:xfrm>
                <a:off x="1035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49" name="Arc 43"/>
              <p:cNvSpPr>
                <a:spLocks/>
              </p:cNvSpPr>
              <p:nvPr/>
            </p:nvSpPr>
            <p:spPr bwMode="auto">
              <a:xfrm>
                <a:off x="111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0000"/>
                  </a:gs>
                  <a:gs pos="50000">
                    <a:srgbClr val="990000">
                      <a:gamma/>
                      <a:tint val="49804"/>
                      <a:invGamma/>
                    </a:srgbClr>
                  </a:gs>
                  <a:gs pos="100000">
                    <a:srgbClr val="990000"/>
                  </a:gs>
                </a:gsLst>
                <a:lin ang="0" scaled="1"/>
              </a:gradFill>
              <a:ln w="12700" cap="rnd">
                <a:solidFill>
                  <a:srgbClr val="99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 bwMode="auto">
          <a:xfrm>
            <a:off x="5105400" y="35052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3442144"/>
            <a:ext cx="9144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 panose="05050102010706020507" pitchFamily="18" charset="2"/>
              </a:rPr>
              <a:t> 0.5mK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61024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96"/>
          <p:cNvSpPr/>
          <p:nvPr/>
        </p:nvSpPr>
        <p:spPr>
          <a:xfrm>
            <a:off x="1099524" y="2209800"/>
            <a:ext cx="3070186" cy="1194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93"/>
                </a:moveTo>
                <a:lnTo>
                  <a:pt x="8199" y="0"/>
                </a:lnTo>
                <a:lnTo>
                  <a:pt x="21600" y="161"/>
                </a:lnTo>
                <a:lnTo>
                  <a:pt x="18333" y="21600"/>
                </a:lnTo>
                <a:lnTo>
                  <a:pt x="0" y="21593"/>
                </a:lnTo>
                <a:close/>
              </a:path>
            </a:pathLst>
          </a:custGeom>
          <a:solidFill>
            <a:srgbClr val="FF7E79"/>
          </a:solidFill>
          <a:ln w="25400" cap="flat">
            <a:solidFill>
              <a:srgbClr val="00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Shape 197"/>
          <p:cNvSpPr/>
          <p:nvPr/>
        </p:nvSpPr>
        <p:spPr>
          <a:xfrm>
            <a:off x="1104636" y="3374293"/>
            <a:ext cx="2612289" cy="325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84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784"/>
                </a:lnTo>
                <a:close/>
              </a:path>
            </a:pathLst>
          </a:custGeom>
          <a:solidFill>
            <a:srgbClr val="D26664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Shape 198"/>
          <p:cNvSpPr/>
          <p:nvPr/>
        </p:nvSpPr>
        <p:spPr>
          <a:xfrm>
            <a:off x="3716150" y="2241128"/>
            <a:ext cx="450941" cy="143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164" y="4906"/>
                </a:lnTo>
                <a:lnTo>
                  <a:pt x="0" y="21600"/>
                </a:lnTo>
                <a:lnTo>
                  <a:pt x="96" y="16858"/>
                </a:lnTo>
                <a:lnTo>
                  <a:pt x="21600" y="0"/>
                </a:lnTo>
                <a:close/>
              </a:path>
            </a:pathLst>
          </a:custGeom>
          <a:solidFill>
            <a:srgbClr val="9A4947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hape 207"/>
          <p:cNvSpPr/>
          <p:nvPr/>
        </p:nvSpPr>
        <p:spPr>
          <a:xfrm>
            <a:off x="2423844" y="2504451"/>
            <a:ext cx="736818" cy="570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sz="2800" b="0" i="1" u="none" strike="noStrike" kern="1200" cap="none" spc="0" normalizeH="0" baseline="-5999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grpSp>
        <p:nvGrpSpPr>
          <p:cNvPr id="11264" name="Group 11263"/>
          <p:cNvGrpSpPr/>
          <p:nvPr/>
        </p:nvGrpSpPr>
        <p:grpSpPr>
          <a:xfrm>
            <a:off x="3919241" y="2447989"/>
            <a:ext cx="2938759" cy="817077"/>
            <a:chOff x="3092980" y="3630495"/>
            <a:chExt cx="2938759" cy="817077"/>
          </a:xfrm>
        </p:grpSpPr>
        <p:sp>
          <p:nvSpPr>
            <p:cNvPr id="5" name="Shape 194"/>
            <p:cNvSpPr/>
            <p:nvPr/>
          </p:nvSpPr>
          <p:spPr>
            <a:xfrm>
              <a:off x="5617190" y="3630495"/>
              <a:ext cx="37347" cy="41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92" y="15603"/>
                  </a:lnTo>
                  <a:lnTo>
                    <a:pt x="21505" y="21600"/>
                  </a:lnTo>
                  <a:lnTo>
                    <a:pt x="21600" y="7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BB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3" name="Shape 202"/>
            <p:cNvSpPr/>
            <p:nvPr/>
          </p:nvSpPr>
          <p:spPr>
            <a:xfrm>
              <a:off x="3095514" y="4013497"/>
              <a:ext cx="2636359" cy="3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"/>
                  </a:moveTo>
                  <a:lnTo>
                    <a:pt x="0" y="21423"/>
                  </a:lnTo>
                  <a:lnTo>
                    <a:pt x="21575" y="21600"/>
                  </a:lnTo>
                  <a:lnTo>
                    <a:pt x="21600" y="0"/>
                  </a:lnTo>
                  <a:lnTo>
                    <a:pt x="0" y="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100000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203"/>
            <p:cNvSpPr/>
            <p:nvPr/>
          </p:nvSpPr>
          <p:spPr>
            <a:xfrm>
              <a:off x="5772628" y="3882386"/>
              <a:ext cx="253540" cy="56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3" y="9856"/>
                  </a:moveTo>
                  <a:lnTo>
                    <a:pt x="0" y="21600"/>
                  </a:lnTo>
                  <a:lnTo>
                    <a:pt x="21441" y="11767"/>
                  </a:lnTo>
                  <a:lnTo>
                    <a:pt x="21600" y="0"/>
                  </a:lnTo>
                  <a:lnTo>
                    <a:pt x="233" y="9856"/>
                  </a:lnTo>
                  <a:close/>
                </a:path>
              </a:pathLst>
            </a:custGeom>
            <a:solidFill>
              <a:srgbClr val="63B8DC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Shape 204"/>
            <p:cNvSpPr/>
            <p:nvPr/>
          </p:nvSpPr>
          <p:spPr>
            <a:xfrm rot="10800000" flipH="1">
              <a:off x="3092980" y="3635254"/>
              <a:ext cx="2938759" cy="51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" y="15359"/>
                  </a:moveTo>
                  <a:lnTo>
                    <a:pt x="0" y="5802"/>
                  </a:lnTo>
                  <a:lnTo>
                    <a:pt x="19367" y="5900"/>
                  </a:lnTo>
                  <a:lnTo>
                    <a:pt x="19673" y="0"/>
                  </a:lnTo>
                  <a:lnTo>
                    <a:pt x="21600" y="11592"/>
                  </a:lnTo>
                  <a:lnTo>
                    <a:pt x="18576" y="21600"/>
                  </a:lnTo>
                  <a:lnTo>
                    <a:pt x="18843" y="15613"/>
                  </a:lnTo>
                  <a:lnTo>
                    <a:pt x="687" y="153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E79"/>
                </a:gs>
                <a:gs pos="87044">
                  <a:srgbClr val="76D6FF"/>
                </a:gs>
              </a:gsLst>
              <a:lin ang="0" scaled="0"/>
            </a:gra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6" name="Shape 205"/>
            <p:cNvSpPr/>
            <p:nvPr/>
          </p:nvSpPr>
          <p:spPr>
            <a:xfrm>
              <a:off x="5727250" y="4022385"/>
              <a:ext cx="45411" cy="42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1" y="0"/>
                  </a:moveTo>
                  <a:lnTo>
                    <a:pt x="0" y="15317"/>
                  </a:lnTo>
                  <a:lnTo>
                    <a:pt x="20757" y="21600"/>
                  </a:lnTo>
                  <a:lnTo>
                    <a:pt x="21600" y="6017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rgbClr val="5299B7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Shape 206"/>
            <p:cNvSpPr/>
            <p:nvPr/>
          </p:nvSpPr>
          <p:spPr>
            <a:xfrm>
              <a:off x="3115359" y="3981727"/>
              <a:ext cx="2616514" cy="365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current fluctuations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83461" y="3050940"/>
            <a:ext cx="2156321" cy="338536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dissipated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power,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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P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4" y="695980"/>
            <a:ext cx="5391181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measuring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28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……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Johnson-Nyquist noise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1200" y="4315361"/>
            <a:ext cx="6417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modes leave contact with noise   4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k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even if modes cool down with distance…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	           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low frequency current fluctuations conserved</a:t>
            </a:r>
            <a:r>
              <a:rPr kumimoji="0" lang="en-US" sz="140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endParaRPr kumimoji="0" lang="en-US" sz="160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" name="Isosceles Triangle 1"/>
          <p:cNvSpPr/>
          <p:nvPr/>
        </p:nvSpPr>
        <p:spPr bwMode="auto">
          <a:xfrm rot="5400000">
            <a:off x="7157229" y="2613918"/>
            <a:ext cx="685800" cy="460140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264825" y="2667000"/>
            <a:ext cx="35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5100" y="331226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k</a:t>
            </a:r>
            <a:r>
              <a:rPr kumimoji="0" lang="en-US" sz="18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18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8318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4" y="695980"/>
            <a:ext cx="6189477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measuring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28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……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excess Johnson-Nyquist noise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32656"/>
            <a:ext cx="398284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97" y="2743200"/>
            <a:ext cx="3880803" cy="297031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4191000" y="3962400"/>
            <a:ext cx="762000" cy="265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2526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measured noise</a:t>
            </a:r>
          </a:p>
        </p:txBody>
      </p:sp>
    </p:spTree>
    <p:extLst>
      <p:ext uri="{BB962C8B-B14F-4D97-AF65-F5344CB8AC3E}">
        <p14:creationId xmlns:p14="http://schemas.microsoft.com/office/powerpoint/2010/main" val="160739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07720" y="693420"/>
            <a:ext cx="6157416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determining  thermal  conductance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440" y="2041773"/>
            <a:ext cx="7510389" cy="16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  </a:t>
            </a:r>
            <a:r>
              <a:rPr lang="en-US" sz="1600" b="1" kern="0" dirty="0" smtClean="0">
                <a:solidFill>
                  <a:sysClr val="windowText" lastClr="000000"/>
                </a:solidFill>
              </a:rPr>
              <a:t>phonons contribution from ‘floating reservoir’ depends ONLY on its   </a:t>
            </a:r>
            <a:r>
              <a:rPr lang="en-US" sz="1600" b="1" i="1" kern="0" dirty="0" smtClean="0">
                <a:solidFill>
                  <a:srgbClr val="00B050"/>
                </a:solidFill>
              </a:rPr>
              <a:t>T</a:t>
            </a:r>
            <a:r>
              <a:rPr lang="en-US" sz="1600" b="1" i="1" kern="0" baseline="-25000" dirty="0" smtClean="0">
                <a:solidFill>
                  <a:srgbClr val="00B050"/>
                </a:solidFill>
              </a:rPr>
              <a:t>m</a:t>
            </a:r>
            <a:r>
              <a:rPr lang="en-US" sz="1600" b="1" i="1" kern="0" dirty="0" smtClean="0">
                <a:solidFill>
                  <a:srgbClr val="00B050"/>
                </a:solidFill>
              </a:rPr>
              <a:t> 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when 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18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large……...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subtracting procedure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286" y="5334000"/>
            <a:ext cx="266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phonon contribution subtracted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86000" y="4038600"/>
            <a:ext cx="3429000" cy="1736725"/>
            <a:chOff x="3276600" y="3673475"/>
            <a:chExt cx="3429000" cy="1736725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6182106"/>
                </p:ext>
              </p:extLst>
            </p:nvPr>
          </p:nvGraphicFramePr>
          <p:xfrm>
            <a:off x="3738563" y="3673475"/>
            <a:ext cx="2967037" cy="173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16" name="Equation" r:id="rId3" imgW="2209680" imgH="1206360" progId="Equation.DSMT4">
                    <p:embed/>
                  </p:oleObj>
                </mc:Choice>
                <mc:Fallback>
                  <p:oleObj name="Equation" r:id="rId3" imgW="2209680" imgH="1206360" progId="Equation.DSMT4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563" y="3673475"/>
                          <a:ext cx="2967037" cy="173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Connector 6"/>
            <p:cNvCxnSpPr/>
            <p:nvPr/>
          </p:nvCxnSpPr>
          <p:spPr bwMode="auto">
            <a:xfrm>
              <a:off x="3721100" y="4826682"/>
              <a:ext cx="2971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276600" y="4229725"/>
              <a:ext cx="2921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Left Bracket 12"/>
            <p:cNvSpPr/>
            <p:nvPr/>
          </p:nvSpPr>
          <p:spPr bwMode="auto">
            <a:xfrm>
              <a:off x="3668635" y="3702570"/>
              <a:ext cx="88900" cy="1077456"/>
            </a:xfrm>
            <a:prstGeom prst="leftBracke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50330" y="4443973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same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   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95744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146750"/>
            <a:ext cx="852829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fractional quantum Hall states are fascinating…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states were predicted to host: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4572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	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fractionally charged quasiparticles….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PROVED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11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	 unusual fractional statistics………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NEVER PROVED</a:t>
            </a:r>
          </a:p>
          <a:p>
            <a:pPr marL="511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1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						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must interference   </a:t>
            </a:r>
          </a:p>
        </p:txBody>
      </p:sp>
    </p:spTree>
    <p:extLst>
      <p:ext uri="{BB962C8B-B14F-4D97-AF65-F5344CB8AC3E}">
        <p14:creationId xmlns:p14="http://schemas.microsoft.com/office/powerpoint/2010/main" val="3402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93653"/>
            <a:ext cx="3048000" cy="292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10000" y="2658639"/>
            <a:ext cx="4845013" cy="3742161"/>
            <a:chOff x="3810000" y="2658639"/>
            <a:chExt cx="4845013" cy="37421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2658639"/>
              <a:ext cx="4845013" cy="374216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10400" y="3891968"/>
              <a:ext cx="851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= 4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52061" y="3294791"/>
              <a:ext cx="851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= 2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 flipV="1">
              <a:off x="4724400" y="4085737"/>
              <a:ext cx="2286000" cy="19698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5943600" y="4076860"/>
              <a:ext cx="0" cy="169170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536872" y="4076861"/>
              <a:ext cx="0" cy="169170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5948825" y="4842943"/>
              <a:ext cx="5725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</a:rPr>
                <a:t>2 modes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5411" y="593973"/>
            <a:ext cx="7212231" cy="16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 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‘</a:t>
            </a:r>
            <a:r>
              <a:rPr lang="en-US" sz="1600" b="1" kern="0" dirty="0" smtClean="0">
                <a:solidFill>
                  <a:sysClr val="windowText" lastClr="000000"/>
                </a:solidFill>
              </a:rPr>
              <a:t>phonons contribution’ </a:t>
            </a:r>
            <a:r>
              <a:rPr lang="en-US" sz="1600" b="1" kern="0" dirty="0" smtClean="0">
                <a:solidFill>
                  <a:sysClr val="windowText" lastClr="000000"/>
                </a:solidFill>
              </a:rPr>
              <a:t>from ‘floating reservoir’ </a:t>
            </a:r>
            <a:r>
              <a:rPr lang="en-US" sz="1600" b="1" kern="0" dirty="0" smtClean="0"/>
              <a:t>depends</a:t>
            </a:r>
            <a:r>
              <a:rPr lang="en-US" sz="1600" b="1" kern="0" dirty="0" smtClean="0">
                <a:solidFill>
                  <a:srgbClr val="00B050"/>
                </a:solidFill>
              </a:rPr>
              <a:t> ONLY on </a:t>
            </a:r>
            <a:r>
              <a:rPr lang="en-US" sz="1600" b="1" i="1" kern="0" dirty="0" smtClean="0">
                <a:solidFill>
                  <a:srgbClr val="00B050"/>
                </a:solidFill>
              </a:rPr>
              <a:t>T</a:t>
            </a:r>
            <a:r>
              <a:rPr lang="en-US" sz="1600" b="1" i="1" kern="0" baseline="-25000" dirty="0" smtClean="0">
                <a:solidFill>
                  <a:srgbClr val="00B050"/>
                </a:solidFill>
              </a:rPr>
              <a:t>m</a:t>
            </a:r>
            <a:r>
              <a:rPr lang="en-US" sz="1600" b="1" i="1" kern="0" dirty="0" smtClean="0">
                <a:solidFill>
                  <a:srgbClr val="00B050"/>
                </a:solidFill>
              </a:rPr>
              <a:t> 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when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1800" b="1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large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……...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subtracting procedure</a:t>
            </a:r>
          </a:p>
        </p:txBody>
      </p:sp>
    </p:spTree>
    <p:extLst>
      <p:ext uri="{BB962C8B-B14F-4D97-AF65-F5344CB8AC3E}">
        <p14:creationId xmlns:p14="http://schemas.microsoft.com/office/powerpoint/2010/main" val="2028769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104900" y="3581400"/>
            <a:ext cx="419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650545" y="1676400"/>
          <a:ext cx="6248400" cy="478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83" name="Acrobat Document" r:id="rId3" imgW="7315200" imgH="5600700" progId="AcroExch.Document.DC">
                  <p:embed/>
                </p:oleObj>
              </mc:Choice>
              <mc:Fallback>
                <p:oleObj name="Acrobat Document" r:id="rId3" imgW="7315200" imgH="5600700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0545" y="1676400"/>
                        <a:ext cx="6248400" cy="478393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447800" y="5846990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01982" y="3124200"/>
            <a:ext cx="415636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502606" y="2600264"/>
            <a:ext cx="42030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anose="05050102010706020507" pitchFamily="18" charset="2"/>
              </a:rPr>
              <a:t>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anose="05050102010706020507" pitchFamily="18" charset="2"/>
              </a:rPr>
              <a:t>0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250" y="3118077"/>
            <a:ext cx="1231499" cy="621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607" y="3465407"/>
            <a:ext cx="3127519" cy="762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0" y="609600"/>
            <a:ext cx="404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getting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K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/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 panose="05050102010706020507" pitchFamily="18" charset="2"/>
              </a:rPr>
              <a:t>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 panose="05050102010706020507" pitchFamily="18" charset="2"/>
              </a:rPr>
              <a:t>0  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 panose="05050102010706020507" pitchFamily="18" charset="2"/>
              </a:rPr>
              <a:t>……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 panose="05050102010706020507" pitchFamily="18" charset="2"/>
              </a:rPr>
              <a:t>an example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6681" y="2438400"/>
            <a:ext cx="579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3622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19400" y="2438400"/>
            <a:ext cx="1066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0605" y="4631323"/>
            <a:ext cx="69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US" sz="16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0</a:t>
            </a:r>
            <a:r>
              <a:rPr kumimoji="0" lang="en-US" sz="16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933674" y="4953000"/>
            <a:ext cx="114326" cy="60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8121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7"/>
          <p:cNvGrpSpPr/>
          <p:nvPr/>
        </p:nvGrpSpPr>
        <p:grpSpPr>
          <a:xfrm>
            <a:off x="886690" y="1446064"/>
            <a:ext cx="7276287" cy="4743506"/>
            <a:chOff x="-1" y="12501"/>
            <a:chExt cx="10348497" cy="6746318"/>
          </a:xfrm>
        </p:grpSpPr>
        <p:pic>
          <p:nvPicPr>
            <p:cNvPr id="409" name="image1.tif" descr="Centre ohmic10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591023" y="885063"/>
              <a:ext cx="7139679" cy="5306847"/>
            </a:xfrm>
            <a:prstGeom prst="rect">
              <a:avLst/>
            </a:prstGeom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410" name="Shape 410"/>
            <p:cNvSpPr/>
            <p:nvPr/>
          </p:nvSpPr>
          <p:spPr>
            <a:xfrm flipH="1">
              <a:off x="5255321" y="890065"/>
              <a:ext cx="3457530" cy="25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30" extrusionOk="0">
                  <a:moveTo>
                    <a:pt x="16747" y="212"/>
                  </a:moveTo>
                  <a:lnTo>
                    <a:pt x="16986" y="14748"/>
                  </a:lnTo>
                  <a:lnTo>
                    <a:pt x="21365" y="20427"/>
                  </a:lnTo>
                  <a:cubicBezTo>
                    <a:pt x="21592" y="20667"/>
                    <a:pt x="21600" y="21127"/>
                    <a:pt x="21382" y="21382"/>
                  </a:cubicBezTo>
                  <a:cubicBezTo>
                    <a:pt x="21195" y="21600"/>
                    <a:pt x="20912" y="21574"/>
                    <a:pt x="20750" y="21323"/>
                  </a:cubicBezTo>
                  <a:lnTo>
                    <a:pt x="16472" y="15616"/>
                  </a:lnTo>
                  <a:lnTo>
                    <a:pt x="32" y="15540"/>
                  </a:lnTo>
                  <a:lnTo>
                    <a:pt x="0" y="0"/>
                  </a:lnTo>
                  <a:lnTo>
                    <a:pt x="16747" y="212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1757354" y="3590949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 rot="10800000" flipH="1">
              <a:off x="1757354" y="2877054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 rot="10800000">
              <a:off x="5428817" y="2877054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 flipH="1">
              <a:off x="5428817" y="3590949"/>
              <a:ext cx="3183979" cy="61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 rot="16200000">
              <a:off x="4382462" y="4637303"/>
              <a:ext cx="2317105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0" y="21165"/>
                  </a:moveTo>
                  <a:cubicBezTo>
                    <a:pt x="3091" y="21480"/>
                    <a:pt x="6164" y="21600"/>
                    <a:pt x="9222" y="21531"/>
                  </a:cubicBezTo>
                  <a:cubicBezTo>
                    <a:pt x="11010" y="21490"/>
                    <a:pt x="12850" y="21372"/>
                    <a:pt x="14515" y="18620"/>
                  </a:cubicBezTo>
                  <a:cubicBezTo>
                    <a:pt x="16080" y="16033"/>
                    <a:pt x="17295" y="11404"/>
                    <a:pt x="18615" y="7450"/>
                  </a:cubicBezTo>
                  <a:cubicBezTo>
                    <a:pt x="19547" y="4660"/>
                    <a:pt x="20545" y="2165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 rot="5400000" flipH="1">
              <a:off x="3645035" y="4662750"/>
              <a:ext cx="2368098" cy="61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21157"/>
                  </a:moveTo>
                  <a:cubicBezTo>
                    <a:pt x="3181" y="21480"/>
                    <a:pt x="6343" y="21600"/>
                    <a:pt x="9488" y="21523"/>
                  </a:cubicBezTo>
                  <a:cubicBezTo>
                    <a:pt x="11238" y="21480"/>
                    <a:pt x="13038" y="21364"/>
                    <a:pt x="14668" y="18613"/>
                  </a:cubicBezTo>
                  <a:cubicBezTo>
                    <a:pt x="16199" y="16028"/>
                    <a:pt x="17387" y="11400"/>
                    <a:pt x="18679" y="7448"/>
                  </a:cubicBezTo>
                  <a:cubicBezTo>
                    <a:pt x="19591" y="4658"/>
                    <a:pt x="20568" y="2164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 rot="5400000">
              <a:off x="3696126" y="1858256"/>
              <a:ext cx="2266111" cy="61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0" y="21172"/>
                  </a:moveTo>
                  <a:cubicBezTo>
                    <a:pt x="2998" y="21480"/>
                    <a:pt x="5978" y="21600"/>
                    <a:pt x="8943" y="21538"/>
                  </a:cubicBezTo>
                  <a:cubicBezTo>
                    <a:pt x="10772" y="21500"/>
                    <a:pt x="12653" y="21380"/>
                    <a:pt x="14356" y="18626"/>
                  </a:cubicBezTo>
                  <a:cubicBezTo>
                    <a:pt x="15956" y="16038"/>
                    <a:pt x="17198" y="11408"/>
                    <a:pt x="18548" y="7453"/>
                  </a:cubicBezTo>
                  <a:cubicBezTo>
                    <a:pt x="19501" y="4661"/>
                    <a:pt x="20522" y="2165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 rot="16200000" flipH="1">
              <a:off x="4357017" y="1807167"/>
              <a:ext cx="2368098" cy="61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21157"/>
                  </a:moveTo>
                  <a:cubicBezTo>
                    <a:pt x="3181" y="21480"/>
                    <a:pt x="6343" y="21600"/>
                    <a:pt x="9488" y="21523"/>
                  </a:cubicBezTo>
                  <a:cubicBezTo>
                    <a:pt x="11238" y="21480"/>
                    <a:pt x="13038" y="21364"/>
                    <a:pt x="14668" y="18613"/>
                  </a:cubicBezTo>
                  <a:cubicBezTo>
                    <a:pt x="16199" y="16028"/>
                    <a:pt x="17387" y="11400"/>
                    <a:pt x="18679" y="7448"/>
                  </a:cubicBezTo>
                  <a:cubicBezTo>
                    <a:pt x="19591" y="4658"/>
                    <a:pt x="20568" y="2164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4981762" y="6347384"/>
              <a:ext cx="428666" cy="21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 flipH="1">
              <a:off x="5324452" y="6565964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 flipH="1">
              <a:off x="5204146" y="6565964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 flipH="1">
              <a:off x="5083839" y="6565964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 flipH="1">
              <a:off x="4963533" y="6565964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4524274" y="6183167"/>
              <a:ext cx="1321995" cy="17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5491688" y="24307"/>
              <a:ext cx="428666" cy="21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 flipH="1">
              <a:off x="5834377" y="242888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 flipH="1">
              <a:off x="5714071" y="242888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 flipH="1">
              <a:off x="5593765" y="242888"/>
              <a:ext cx="67837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 flipH="1">
              <a:off x="5473458" y="242888"/>
              <a:ext cx="67839" cy="1928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 rot="10800000" flipH="1">
              <a:off x="4524274" y="696368"/>
              <a:ext cx="1321995" cy="17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5140744" y="15889"/>
              <a:ext cx="579850" cy="67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 flipH="1">
              <a:off x="8757066" y="4231967"/>
              <a:ext cx="1258423" cy="39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9704714" y="4636333"/>
              <a:ext cx="643782" cy="33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24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10015143" y="4977568"/>
              <a:ext cx="1" cy="39904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790528" y="4612737"/>
              <a:ext cx="637456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930144" y="4732874"/>
              <a:ext cx="358222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925456" y="4745453"/>
              <a:ext cx="363386" cy="191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 flipH="1">
              <a:off x="1215959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 flipH="1">
              <a:off x="1113975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 flipH="1">
              <a:off x="1011990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 flipH="1">
              <a:off x="910004" y="4941799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1112692" y="4196898"/>
              <a:ext cx="477220" cy="41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"/>
                  </a:moveTo>
                  <a:lnTo>
                    <a:pt x="9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15218" y="4193900"/>
              <a:ext cx="1094310" cy="40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2"/>
                  </a:moveTo>
                  <a:lnTo>
                    <a:pt x="3696" y="0"/>
                  </a:lnTo>
                  <a:lnTo>
                    <a:pt x="3642" y="21600"/>
                  </a:lnTo>
                  <a:lnTo>
                    <a:pt x="0" y="21600"/>
                  </a:lnTo>
                  <a:lnTo>
                    <a:pt x="7173" y="21600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 flipH="1">
              <a:off x="-1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 flipH="1">
              <a:off x="101984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 flipH="1">
              <a:off x="203969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 flipH="1">
              <a:off x="305955" y="460532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 flipH="1">
              <a:off x="8675875" y="2894642"/>
              <a:ext cx="639489" cy="41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324" y="213"/>
                  </a:lnTo>
                  <a:lnTo>
                    <a:pt x="6233" y="21600"/>
                  </a:lnTo>
                  <a:lnTo>
                    <a:pt x="0" y="21600"/>
                  </a:lnTo>
                  <a:lnTo>
                    <a:pt x="12274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 flipH="1">
              <a:off x="9232282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 flipH="1">
              <a:off x="9130298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 flipH="1">
              <a:off x="9028313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 flipH="1">
              <a:off x="8926327" y="3310113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475" name="Group 475"/>
            <p:cNvGrpSpPr/>
            <p:nvPr/>
          </p:nvGrpSpPr>
          <p:grpSpPr>
            <a:xfrm>
              <a:off x="8766461" y="4526553"/>
              <a:ext cx="564033" cy="1180446"/>
              <a:chOff x="0" y="0"/>
              <a:chExt cx="564032" cy="1180443"/>
            </a:xfrm>
          </p:grpSpPr>
          <p:sp>
            <p:nvSpPr>
              <p:cNvPr id="455" name="Shape 455"/>
              <p:cNvSpPr/>
              <p:nvPr/>
            </p:nvSpPr>
            <p:spPr>
              <a:xfrm>
                <a:off x="391868" y="150842"/>
                <a:ext cx="162010" cy="1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399946" y="655939"/>
                <a:ext cx="4616" cy="16555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Shape 457"/>
              <p:cNvSpPr/>
              <p:nvPr/>
            </p:nvSpPr>
            <p:spPr>
              <a:xfrm flipH="1">
                <a:off x="396946" y="0"/>
                <a:ext cx="1" cy="14693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3691" y="405394"/>
                <a:ext cx="23170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0" y="489591"/>
                <a:ext cx="231707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 flipV="1">
                <a:off x="114467" y="0"/>
                <a:ext cx="1" cy="40539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Shape 461"/>
              <p:cNvSpPr/>
              <p:nvPr/>
            </p:nvSpPr>
            <p:spPr>
              <a:xfrm flipV="1">
                <a:off x="114467" y="490498"/>
                <a:ext cx="5540" cy="33099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114467" y="0"/>
                <a:ext cx="282480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114467" y="818475"/>
                <a:ext cx="290095" cy="301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392792" y="259515"/>
                <a:ext cx="162010" cy="1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402023" y="367210"/>
                <a:ext cx="162010" cy="18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92792" y="474903"/>
                <a:ext cx="162010" cy="1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Shape 467"/>
              <p:cNvSpPr/>
              <p:nvPr/>
            </p:nvSpPr>
            <p:spPr>
              <a:xfrm rot="10800000">
                <a:off x="304171" y="259531"/>
                <a:ext cx="103623" cy="72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Shape 468"/>
              <p:cNvSpPr/>
              <p:nvPr/>
            </p:nvSpPr>
            <p:spPr>
              <a:xfrm rot="10800000">
                <a:off x="309710" y="368205"/>
                <a:ext cx="103623" cy="72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Shape 469"/>
              <p:cNvSpPr/>
              <p:nvPr/>
            </p:nvSpPr>
            <p:spPr>
              <a:xfrm rot="10800000">
                <a:off x="304171" y="474919"/>
                <a:ext cx="103623" cy="72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Shape 470"/>
              <p:cNvSpPr/>
              <p:nvPr/>
            </p:nvSpPr>
            <p:spPr>
              <a:xfrm flipH="1">
                <a:off x="70763" y="820611"/>
                <a:ext cx="363386" cy="191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58" y="0"/>
                    </a:moveTo>
                    <a:lnTo>
                      <a:pt x="10968" y="21600"/>
                    </a:ln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1" name="Shape 471"/>
              <p:cNvSpPr/>
              <p:nvPr/>
            </p:nvSpPr>
            <p:spPr>
              <a:xfrm flipH="1">
                <a:off x="55544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2" name="Shape 472"/>
              <p:cNvSpPr/>
              <p:nvPr/>
            </p:nvSpPr>
            <p:spPr>
              <a:xfrm flipH="1">
                <a:off x="157529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3" name="Shape 473"/>
              <p:cNvSpPr/>
              <p:nvPr/>
            </p:nvSpPr>
            <p:spPr>
              <a:xfrm flipH="1">
                <a:off x="259514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74" name="Shape 474"/>
              <p:cNvSpPr/>
              <p:nvPr/>
            </p:nvSpPr>
            <p:spPr>
              <a:xfrm flipH="1">
                <a:off x="361499" y="1016958"/>
                <a:ext cx="57507" cy="16348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476" name="Shape 476"/>
            <p:cNvSpPr/>
            <p:nvPr/>
          </p:nvSpPr>
          <p:spPr>
            <a:xfrm>
              <a:off x="9009568" y="4252710"/>
              <a:ext cx="1" cy="2655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5005912" y="3518040"/>
              <a:ext cx="273596" cy="68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31"/>
                  </a:moveTo>
                  <a:lnTo>
                    <a:pt x="0" y="3200"/>
                  </a:lnTo>
                  <a:lnTo>
                    <a:pt x="5747" y="3416"/>
                  </a:lnTo>
                  <a:lnTo>
                    <a:pt x="5946" y="769"/>
                  </a:lnTo>
                  <a:lnTo>
                    <a:pt x="16353" y="0"/>
                  </a:lnTo>
                  <a:lnTo>
                    <a:pt x="16436" y="3200"/>
                  </a:lnTo>
                  <a:lnTo>
                    <a:pt x="21600" y="3200"/>
                  </a:lnTo>
                  <a:lnTo>
                    <a:pt x="21600" y="14688"/>
                  </a:lnTo>
                  <a:lnTo>
                    <a:pt x="16436" y="15060"/>
                  </a:lnTo>
                  <a:lnTo>
                    <a:pt x="15950" y="21554"/>
                  </a:lnTo>
                  <a:lnTo>
                    <a:pt x="6045" y="21600"/>
                  </a:lnTo>
                  <a:lnTo>
                    <a:pt x="5803" y="15245"/>
                  </a:lnTo>
                  <a:lnTo>
                    <a:pt x="0" y="15431"/>
                  </a:lnTo>
                  <a:close/>
                </a:path>
              </a:pathLst>
            </a:custGeom>
            <a:solidFill>
              <a:srgbClr val="FF7E79">
                <a:alpha val="6011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4939603" y="3369040"/>
              <a:ext cx="450465" cy="348281"/>
            </a:xfrm>
            <a:prstGeom prst="rect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 flipV="1">
              <a:off x="4932373" y="12501"/>
              <a:ext cx="2378668" cy="3374003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5391071" y="2069553"/>
              <a:ext cx="4593304" cy="1641740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2837700" y="3345009"/>
              <a:ext cx="1103154" cy="646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 smtClean="0">
                  <a:solidFill>
                    <a:srgbClr val="FFFFFF"/>
                  </a:solidFill>
                </a:rPr>
                <a:t>Q</a:t>
              </a:r>
              <a:r>
                <a:rPr lang="en-US" dirty="0" smtClean="0">
                  <a:solidFill>
                    <a:srgbClr val="FFFFFF"/>
                  </a:solidFill>
                </a:rPr>
                <a:t>PC</a:t>
              </a:r>
              <a:r>
                <a:rPr baseline="-5999" dirty="0" smtClean="0">
                  <a:solidFill>
                    <a:srgbClr val="FFFFFF"/>
                  </a:solidFill>
                </a:rPr>
                <a:t>1</a:t>
              </a:r>
              <a:endParaRPr baseline="-5999" dirty="0">
                <a:solidFill>
                  <a:srgbClr val="FFFFFF"/>
                </a:solidFill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4699468" y="1301828"/>
              <a:ext cx="1048521" cy="71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 smtClean="0">
                  <a:solidFill>
                    <a:srgbClr val="FFFFFF"/>
                  </a:solidFill>
                </a:rPr>
                <a:t>Q</a:t>
              </a:r>
              <a:r>
                <a:rPr lang="en-US" dirty="0" smtClean="0">
                  <a:solidFill>
                    <a:srgbClr val="FFFFFF"/>
                  </a:solidFill>
                </a:rPr>
                <a:t>PC</a:t>
              </a:r>
              <a:r>
                <a:rPr baseline="-5999" dirty="0" smtClean="0">
                  <a:solidFill>
                    <a:srgbClr val="FFFFFF"/>
                  </a:solidFill>
                </a:rPr>
                <a:t>2</a:t>
              </a:r>
              <a:endParaRPr baseline="-5999" dirty="0">
                <a:solidFill>
                  <a:srgbClr val="FFFFFF"/>
                </a:solidFill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6538894" y="3345009"/>
              <a:ext cx="1148828" cy="659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 smtClean="0">
                  <a:solidFill>
                    <a:srgbClr val="FFFFFF"/>
                  </a:solidFill>
                </a:rPr>
                <a:t>Q</a:t>
              </a:r>
              <a:r>
                <a:rPr lang="en-US" dirty="0" smtClean="0">
                  <a:solidFill>
                    <a:srgbClr val="FFFFFF"/>
                  </a:solidFill>
                </a:rPr>
                <a:t>PC</a:t>
              </a:r>
              <a:r>
                <a:rPr baseline="-5999" dirty="0" smtClean="0">
                  <a:solidFill>
                    <a:srgbClr val="FFFFFF"/>
                  </a:solidFill>
                </a:rPr>
                <a:t>3</a:t>
              </a:r>
              <a:endParaRPr baseline="-5999" dirty="0">
                <a:solidFill>
                  <a:srgbClr val="FFFFFF"/>
                </a:solidFill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4699468" y="5003596"/>
              <a:ext cx="1048522" cy="744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rtl="0">
                <a:defRPr>
                  <a:solidFill>
                    <a:srgbClr val="FFFFFF"/>
                  </a:solidFill>
                </a:defRPr>
              </a:pPr>
              <a:r>
                <a:rPr dirty="0" smtClean="0">
                  <a:solidFill>
                    <a:srgbClr val="FFFFFF"/>
                  </a:solidFill>
                </a:rPr>
                <a:t>Q</a:t>
              </a:r>
              <a:r>
                <a:rPr lang="en-US" dirty="0" smtClean="0">
                  <a:solidFill>
                    <a:srgbClr val="FFFFFF"/>
                  </a:solidFill>
                </a:rPr>
                <a:t>PC</a:t>
              </a:r>
              <a:r>
                <a:rPr baseline="-5999" dirty="0" smtClean="0">
                  <a:solidFill>
                    <a:srgbClr val="FFFFFF"/>
                  </a:solidFill>
                </a:rPr>
                <a:t>4</a:t>
              </a:r>
              <a:endParaRPr baseline="-5999" dirty="0">
                <a:solidFill>
                  <a:srgbClr val="FFFFFF"/>
                </a:solidFill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 flipH="1">
              <a:off x="963892" y="2907186"/>
              <a:ext cx="641764" cy="41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671" y="213"/>
                  </a:lnTo>
                  <a:lnTo>
                    <a:pt x="15580" y="21600"/>
                  </a:lnTo>
                  <a:lnTo>
                    <a:pt x="9369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 flipH="1">
              <a:off x="1244197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1142212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 flipH="1">
              <a:off x="1040227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 flipH="1">
              <a:off x="938241" y="3322657"/>
              <a:ext cx="57508" cy="163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5009399" y="3434463"/>
              <a:ext cx="83412" cy="8341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5204046" y="3439372"/>
              <a:ext cx="84590" cy="84588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 flipV="1">
              <a:off x="4999200" y="3587441"/>
              <a:ext cx="83412" cy="8341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5204046" y="3578304"/>
              <a:ext cx="68038" cy="68038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494" name="image3.tif" descr="Centre ohmic03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72068" y="13760"/>
              <a:ext cx="2716577" cy="2037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" name="Shape 495"/>
            <p:cNvSpPr/>
            <p:nvPr/>
          </p:nvSpPr>
          <p:spPr>
            <a:xfrm>
              <a:off x="8158116" y="854702"/>
              <a:ext cx="913013" cy="301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99"/>
                  </a:moveTo>
                  <a:lnTo>
                    <a:pt x="5757" y="15799"/>
                  </a:lnTo>
                  <a:lnTo>
                    <a:pt x="5757" y="21600"/>
                  </a:lnTo>
                  <a:lnTo>
                    <a:pt x="15605" y="21600"/>
                  </a:lnTo>
                  <a:lnTo>
                    <a:pt x="15605" y="16808"/>
                  </a:lnTo>
                  <a:lnTo>
                    <a:pt x="21600" y="16808"/>
                  </a:lnTo>
                  <a:lnTo>
                    <a:pt x="21600" y="4927"/>
                  </a:lnTo>
                  <a:lnTo>
                    <a:pt x="15933" y="4927"/>
                  </a:lnTo>
                  <a:lnTo>
                    <a:pt x="15933" y="0"/>
                  </a:lnTo>
                  <a:lnTo>
                    <a:pt x="6158" y="0"/>
                  </a:lnTo>
                  <a:lnTo>
                    <a:pt x="5916" y="5234"/>
                  </a:lnTo>
                  <a:lnTo>
                    <a:pt x="78" y="5234"/>
                  </a:lnTo>
                  <a:lnTo>
                    <a:pt x="0" y="15799"/>
                  </a:lnTo>
                  <a:close/>
                </a:path>
              </a:pathLst>
            </a:custGeom>
            <a:solidFill>
              <a:srgbClr val="FF7E79">
                <a:alpha val="4070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7319082" y="1100787"/>
              <a:ext cx="1016228" cy="53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 flipH="1">
              <a:off x="8879455" y="1100787"/>
              <a:ext cx="1016228" cy="53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8" name="Shape 498"/>
            <p:cNvSpPr/>
            <p:nvPr/>
          </p:nvSpPr>
          <p:spPr>
            <a:xfrm rot="10800000">
              <a:off x="8981440" y="356295"/>
              <a:ext cx="1016227" cy="53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 rot="10800000" flipH="1">
              <a:off x="7308884" y="356295"/>
              <a:ext cx="1016226" cy="53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 rot="16200000">
              <a:off x="8583608" y="1317185"/>
              <a:ext cx="807533" cy="53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 rot="16200000" flipH="1">
              <a:off x="8583608" y="169477"/>
              <a:ext cx="807533" cy="536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 rot="5400000">
              <a:off x="7834044" y="165420"/>
              <a:ext cx="787136" cy="483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71" y="21566"/>
                    <a:pt x="2541" y="21228"/>
                    <a:pt x="3768" y="20588"/>
                  </a:cubicBezTo>
                  <a:cubicBezTo>
                    <a:pt x="6575" y="19124"/>
                    <a:pt x="8943" y="16211"/>
                    <a:pt x="11246" y="13323"/>
                  </a:cubicBezTo>
                  <a:cubicBezTo>
                    <a:pt x="14716" y="8972"/>
                    <a:pt x="18167" y="4533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 rot="5400000" flipH="1">
              <a:off x="7838103" y="1327384"/>
              <a:ext cx="807533" cy="53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1579808" y="899665"/>
              <a:ext cx="3463877" cy="254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29" extrusionOk="0">
                  <a:moveTo>
                    <a:pt x="17464" y="0"/>
                  </a:moveTo>
                  <a:lnTo>
                    <a:pt x="17219" y="14695"/>
                  </a:lnTo>
                  <a:lnTo>
                    <a:pt x="21365" y="20418"/>
                  </a:lnTo>
                  <a:cubicBezTo>
                    <a:pt x="21592" y="20660"/>
                    <a:pt x="21600" y="21123"/>
                    <a:pt x="21382" y="21380"/>
                  </a:cubicBezTo>
                  <a:cubicBezTo>
                    <a:pt x="21196" y="21600"/>
                    <a:pt x="20914" y="21573"/>
                    <a:pt x="20751" y="21321"/>
                  </a:cubicBezTo>
                  <a:lnTo>
                    <a:pt x="16482" y="15570"/>
                  </a:lnTo>
                  <a:lnTo>
                    <a:pt x="131" y="15656"/>
                  </a:lnTo>
                  <a:lnTo>
                    <a:pt x="0" y="58"/>
                  </a:lnTo>
                  <a:lnTo>
                    <a:pt x="17464" y="0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 rot="10800000">
              <a:off x="5245122" y="3638389"/>
              <a:ext cx="3469198" cy="254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7338" y="85"/>
                  </a:moveTo>
                  <a:lnTo>
                    <a:pt x="17128" y="14587"/>
                  </a:lnTo>
                  <a:lnTo>
                    <a:pt x="21365" y="20414"/>
                  </a:lnTo>
                  <a:cubicBezTo>
                    <a:pt x="21592" y="20657"/>
                    <a:pt x="21600" y="21121"/>
                    <a:pt x="21383" y="21379"/>
                  </a:cubicBezTo>
                  <a:cubicBezTo>
                    <a:pt x="21197" y="21600"/>
                    <a:pt x="20915" y="21573"/>
                    <a:pt x="20753" y="21320"/>
                  </a:cubicBezTo>
                  <a:lnTo>
                    <a:pt x="16490" y="15551"/>
                  </a:lnTo>
                  <a:lnTo>
                    <a:pt x="105" y="15474"/>
                  </a:lnTo>
                  <a:lnTo>
                    <a:pt x="0" y="0"/>
                  </a:lnTo>
                  <a:lnTo>
                    <a:pt x="17338" y="85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 rot="10800000" flipH="1">
              <a:off x="1576008" y="3648589"/>
              <a:ext cx="3470398" cy="253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6770" y="16"/>
                  </a:moveTo>
                  <a:lnTo>
                    <a:pt x="17003" y="14651"/>
                  </a:lnTo>
                  <a:lnTo>
                    <a:pt x="21366" y="20410"/>
                  </a:lnTo>
                  <a:cubicBezTo>
                    <a:pt x="21592" y="20654"/>
                    <a:pt x="21600" y="21120"/>
                    <a:pt x="21383" y="21379"/>
                  </a:cubicBezTo>
                  <a:cubicBezTo>
                    <a:pt x="21197" y="21600"/>
                    <a:pt x="20915" y="21573"/>
                    <a:pt x="20753" y="21319"/>
                  </a:cubicBezTo>
                  <a:lnTo>
                    <a:pt x="16301" y="15531"/>
                  </a:lnTo>
                  <a:lnTo>
                    <a:pt x="112" y="15454"/>
                  </a:lnTo>
                  <a:lnTo>
                    <a:pt x="0" y="0"/>
                  </a:lnTo>
                  <a:lnTo>
                    <a:pt x="16770" y="16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508" name="Shape 508"/>
          <p:cNvSpPr/>
          <p:nvPr/>
        </p:nvSpPr>
        <p:spPr>
          <a:xfrm>
            <a:off x="964045" y="716193"/>
            <a:ext cx="3855762" cy="5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anchor="ctr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000099"/>
                </a:solidFill>
                <a:latin typeface="Tahoma"/>
              </a:rPr>
              <a:t>realization…….</a:t>
            </a:r>
            <a:r>
              <a:rPr sz="2800" b="1" i="1" dirty="0" smtClean="0">
                <a:solidFill>
                  <a:srgbClr val="000099"/>
                </a:solidFill>
                <a:latin typeface="Tahoma"/>
              </a:rPr>
              <a:t>N</a:t>
            </a:r>
            <a:r>
              <a:rPr sz="2800" b="1" dirty="0" smtClean="0">
                <a:solidFill>
                  <a:srgbClr val="000099"/>
                </a:solidFill>
                <a:latin typeface="Tahoma"/>
              </a:rPr>
              <a:t> </a:t>
            </a:r>
            <a:r>
              <a:rPr sz="2800" b="1" dirty="0">
                <a:solidFill>
                  <a:srgbClr val="000099"/>
                </a:solidFill>
                <a:latin typeface="Tahoma"/>
              </a:rPr>
              <a:t>=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6315" y="4925641"/>
            <a:ext cx="856286" cy="338536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rgbClr val="FF0000"/>
                </a:solidFill>
              </a:rPr>
              <a:t>source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760954" y="4606530"/>
            <a:ext cx="351340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FFFFFF"/>
                </a:solidFill>
              </a:rPr>
              <a:t>A</a:t>
            </a:r>
            <a:endParaRPr lang="en-US" sz="1600" b="1" kern="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9889" y="2474686"/>
            <a:ext cx="468686" cy="26545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1100" kern="0" dirty="0">
                <a:solidFill>
                  <a:srgbClr val="FFFFFF"/>
                </a:solidFill>
              </a:rPr>
              <a:t>5µm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829543" y="2498499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Shape 353"/>
          <p:cNvSpPr/>
          <p:nvPr/>
        </p:nvSpPr>
        <p:spPr>
          <a:xfrm>
            <a:off x="2138855" y="4012685"/>
            <a:ext cx="290120" cy="34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i="1" kern="0" baseline="-5999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b="1" i="1" kern="0" baseline="-5999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6007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600"/>
          <p:cNvGrpSpPr/>
          <p:nvPr/>
        </p:nvGrpSpPr>
        <p:grpSpPr>
          <a:xfrm>
            <a:off x="783175" y="1371600"/>
            <a:ext cx="7577652" cy="4939970"/>
            <a:chOff x="1" y="13022"/>
            <a:chExt cx="10777074" cy="7025769"/>
          </a:xfrm>
        </p:grpSpPr>
        <p:pic>
          <p:nvPicPr>
            <p:cNvPr id="510" name="image1.tif" descr="Centre ohmic10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56916" y="921728"/>
              <a:ext cx="7435363" cy="5526671"/>
            </a:xfrm>
            <a:prstGeom prst="rect">
              <a:avLst/>
            </a:prstGeom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511" name="Shape 511"/>
            <p:cNvSpPr/>
            <p:nvPr/>
          </p:nvSpPr>
          <p:spPr>
            <a:xfrm>
              <a:off x="1645236" y="936935"/>
              <a:ext cx="3607333" cy="265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29" extrusionOk="0">
                  <a:moveTo>
                    <a:pt x="17464" y="0"/>
                  </a:moveTo>
                  <a:lnTo>
                    <a:pt x="17219" y="14695"/>
                  </a:lnTo>
                  <a:lnTo>
                    <a:pt x="21365" y="20418"/>
                  </a:lnTo>
                  <a:cubicBezTo>
                    <a:pt x="21592" y="20660"/>
                    <a:pt x="21600" y="21123"/>
                    <a:pt x="21382" y="21380"/>
                  </a:cubicBezTo>
                  <a:cubicBezTo>
                    <a:pt x="21196" y="21600"/>
                    <a:pt x="20914" y="21573"/>
                    <a:pt x="20751" y="21321"/>
                  </a:cubicBezTo>
                  <a:lnTo>
                    <a:pt x="16482" y="15570"/>
                  </a:lnTo>
                  <a:lnTo>
                    <a:pt x="131" y="15656"/>
                  </a:lnTo>
                  <a:lnTo>
                    <a:pt x="0" y="58"/>
                  </a:lnTo>
                  <a:lnTo>
                    <a:pt x="17464" y="0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 flipH="1">
              <a:off x="5472968" y="926936"/>
              <a:ext cx="3600722" cy="267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30" extrusionOk="0">
                  <a:moveTo>
                    <a:pt x="16747" y="212"/>
                  </a:moveTo>
                  <a:lnTo>
                    <a:pt x="16986" y="14748"/>
                  </a:lnTo>
                  <a:lnTo>
                    <a:pt x="21365" y="20427"/>
                  </a:lnTo>
                  <a:cubicBezTo>
                    <a:pt x="21592" y="20667"/>
                    <a:pt x="21600" y="21127"/>
                    <a:pt x="21382" y="21382"/>
                  </a:cubicBezTo>
                  <a:cubicBezTo>
                    <a:pt x="21195" y="21600"/>
                    <a:pt x="20912" y="21574"/>
                    <a:pt x="20750" y="21323"/>
                  </a:cubicBezTo>
                  <a:lnTo>
                    <a:pt x="16472" y="15616"/>
                  </a:lnTo>
                  <a:lnTo>
                    <a:pt x="32" y="15540"/>
                  </a:lnTo>
                  <a:lnTo>
                    <a:pt x="0" y="0"/>
                  </a:lnTo>
                  <a:lnTo>
                    <a:pt x="16747" y="212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 rot="10800000">
              <a:off x="5462347" y="3789104"/>
              <a:ext cx="3612872" cy="264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7338" y="85"/>
                  </a:moveTo>
                  <a:lnTo>
                    <a:pt x="17128" y="14587"/>
                  </a:lnTo>
                  <a:lnTo>
                    <a:pt x="21365" y="20414"/>
                  </a:lnTo>
                  <a:cubicBezTo>
                    <a:pt x="21592" y="20657"/>
                    <a:pt x="21600" y="21121"/>
                    <a:pt x="21383" y="21379"/>
                  </a:cubicBezTo>
                  <a:cubicBezTo>
                    <a:pt x="21197" y="21600"/>
                    <a:pt x="20915" y="21573"/>
                    <a:pt x="20753" y="21320"/>
                  </a:cubicBezTo>
                  <a:lnTo>
                    <a:pt x="16490" y="15551"/>
                  </a:lnTo>
                  <a:lnTo>
                    <a:pt x="105" y="15474"/>
                  </a:lnTo>
                  <a:lnTo>
                    <a:pt x="0" y="0"/>
                  </a:lnTo>
                  <a:lnTo>
                    <a:pt x="17338" y="85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 rot="10800000" flipH="1">
              <a:off x="1641279" y="3799725"/>
              <a:ext cx="3614122" cy="2637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529" extrusionOk="0">
                  <a:moveTo>
                    <a:pt x="16770" y="16"/>
                  </a:moveTo>
                  <a:lnTo>
                    <a:pt x="17003" y="14651"/>
                  </a:lnTo>
                  <a:lnTo>
                    <a:pt x="21366" y="20410"/>
                  </a:lnTo>
                  <a:cubicBezTo>
                    <a:pt x="21592" y="20654"/>
                    <a:pt x="21600" y="21120"/>
                    <a:pt x="21383" y="21379"/>
                  </a:cubicBezTo>
                  <a:cubicBezTo>
                    <a:pt x="21197" y="21600"/>
                    <a:pt x="20915" y="21573"/>
                    <a:pt x="20753" y="21319"/>
                  </a:cubicBezTo>
                  <a:lnTo>
                    <a:pt x="16301" y="15531"/>
                  </a:lnTo>
                  <a:lnTo>
                    <a:pt x="112" y="15454"/>
                  </a:lnTo>
                  <a:lnTo>
                    <a:pt x="0" y="0"/>
                  </a:lnTo>
                  <a:lnTo>
                    <a:pt x="16770" y="16"/>
                  </a:lnTo>
                  <a:close/>
                </a:path>
              </a:pathLst>
            </a:custGeom>
            <a:solidFill>
              <a:srgbClr val="000000">
                <a:alpha val="44880"/>
              </a:srgbClr>
            </a:solidFill>
            <a:ln w="25400" cap="flat">
              <a:solidFill>
                <a:srgbClr val="FFFFFF">
                  <a:alpha val="4488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1830135" y="3739699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 rot="10800000" flipH="1">
              <a:off x="1830135" y="2996231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 rot="10800000">
              <a:off x="5653651" y="2996231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 flipH="1">
              <a:off x="5653651" y="3739699"/>
              <a:ext cx="3315840" cy="64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21044"/>
                  </a:moveTo>
                  <a:cubicBezTo>
                    <a:pt x="4223" y="21481"/>
                    <a:pt x="8419" y="21600"/>
                    <a:pt x="12592" y="21408"/>
                  </a:cubicBezTo>
                  <a:cubicBezTo>
                    <a:pt x="13893" y="21348"/>
                    <a:pt x="15232" y="21246"/>
                    <a:pt x="16444" y="18514"/>
                  </a:cubicBezTo>
                  <a:cubicBezTo>
                    <a:pt x="17584" y="15946"/>
                    <a:pt x="18467" y="11340"/>
                    <a:pt x="19428" y="7408"/>
                  </a:cubicBezTo>
                  <a:cubicBezTo>
                    <a:pt x="20106" y="4632"/>
                    <a:pt x="20832" y="21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 rot="16200000">
              <a:off x="4563952" y="4829399"/>
              <a:ext cx="2413085" cy="64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extrusionOk="0">
                  <a:moveTo>
                    <a:pt x="0" y="21165"/>
                  </a:moveTo>
                  <a:cubicBezTo>
                    <a:pt x="3091" y="21480"/>
                    <a:pt x="6164" y="21600"/>
                    <a:pt x="9222" y="21531"/>
                  </a:cubicBezTo>
                  <a:cubicBezTo>
                    <a:pt x="11010" y="21490"/>
                    <a:pt x="12850" y="21372"/>
                    <a:pt x="14515" y="18620"/>
                  </a:cubicBezTo>
                  <a:cubicBezTo>
                    <a:pt x="16080" y="16033"/>
                    <a:pt x="17295" y="11404"/>
                    <a:pt x="18615" y="7450"/>
                  </a:cubicBezTo>
                  <a:cubicBezTo>
                    <a:pt x="19547" y="4660"/>
                    <a:pt x="20545" y="2165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0" name="Shape 520"/>
            <p:cNvSpPr/>
            <p:nvPr/>
          </p:nvSpPr>
          <p:spPr>
            <a:xfrm rot="5400000" flipH="1">
              <a:off x="3795984" y="4855899"/>
              <a:ext cx="2466189" cy="64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6" extrusionOk="0">
                  <a:moveTo>
                    <a:pt x="0" y="21157"/>
                  </a:moveTo>
                  <a:cubicBezTo>
                    <a:pt x="3181" y="21480"/>
                    <a:pt x="6343" y="21600"/>
                    <a:pt x="9488" y="21523"/>
                  </a:cubicBezTo>
                  <a:cubicBezTo>
                    <a:pt x="11238" y="21480"/>
                    <a:pt x="13038" y="21364"/>
                    <a:pt x="14668" y="18613"/>
                  </a:cubicBezTo>
                  <a:cubicBezTo>
                    <a:pt x="16199" y="16028"/>
                    <a:pt x="17387" y="11400"/>
                    <a:pt x="18679" y="7448"/>
                  </a:cubicBezTo>
                  <a:cubicBezTo>
                    <a:pt x="19591" y="4658"/>
                    <a:pt x="20568" y="2164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 rot="5400000">
              <a:off x="4417096" y="1724862"/>
              <a:ext cx="1985116" cy="1438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321" extrusionOk="0">
                  <a:moveTo>
                    <a:pt x="20249" y="9589"/>
                  </a:moveTo>
                  <a:cubicBezTo>
                    <a:pt x="18488" y="7129"/>
                    <a:pt x="16667" y="4761"/>
                    <a:pt x="14788" y="2481"/>
                  </a:cubicBezTo>
                  <a:cubicBezTo>
                    <a:pt x="14369" y="1973"/>
                    <a:pt x="13943" y="1466"/>
                    <a:pt x="13449" y="1102"/>
                  </a:cubicBezTo>
                  <a:cubicBezTo>
                    <a:pt x="12662" y="522"/>
                    <a:pt x="11815" y="350"/>
                    <a:pt x="10935" y="255"/>
                  </a:cubicBezTo>
                  <a:cubicBezTo>
                    <a:pt x="8442" y="-13"/>
                    <a:pt x="5855" y="361"/>
                    <a:pt x="3373" y="82"/>
                  </a:cubicBezTo>
                  <a:cubicBezTo>
                    <a:pt x="2501" y="-16"/>
                    <a:pt x="1568" y="-164"/>
                    <a:pt x="875" y="566"/>
                  </a:cubicBezTo>
                  <a:cubicBezTo>
                    <a:pt x="105" y="1376"/>
                    <a:pt x="26" y="2812"/>
                    <a:pt x="14" y="4150"/>
                  </a:cubicBezTo>
                  <a:cubicBezTo>
                    <a:pt x="-26" y="8897"/>
                    <a:pt x="33" y="13710"/>
                    <a:pt x="44" y="18477"/>
                  </a:cubicBezTo>
                  <a:cubicBezTo>
                    <a:pt x="45" y="18975"/>
                    <a:pt x="50" y="19485"/>
                    <a:pt x="212" y="19932"/>
                  </a:cubicBezTo>
                  <a:cubicBezTo>
                    <a:pt x="598" y="20996"/>
                    <a:pt x="1498" y="21183"/>
                    <a:pt x="2378" y="21242"/>
                  </a:cubicBezTo>
                  <a:cubicBezTo>
                    <a:pt x="5268" y="21436"/>
                    <a:pt x="8230" y="21207"/>
                    <a:pt x="11163" y="21211"/>
                  </a:cubicBezTo>
                  <a:cubicBezTo>
                    <a:pt x="11808" y="21212"/>
                    <a:pt x="12460" y="21238"/>
                    <a:pt x="13088" y="21026"/>
                  </a:cubicBezTo>
                  <a:cubicBezTo>
                    <a:pt x="15329" y="20270"/>
                    <a:pt x="16407" y="17111"/>
                    <a:pt x="17950" y="14827"/>
                  </a:cubicBezTo>
                  <a:cubicBezTo>
                    <a:pt x="18946" y="13353"/>
                    <a:pt x="20187" y="12220"/>
                    <a:pt x="21574" y="11532"/>
                  </a:cubicBezTo>
                </a:path>
              </a:pathLst>
            </a:custGeom>
            <a:noFill/>
            <a:ln w="101600" cap="flat">
              <a:solidFill>
                <a:srgbClr val="FF7E79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5188081" y="6610313"/>
              <a:ext cx="446419" cy="2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 flipH="1">
              <a:off x="5544964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 flipH="1">
              <a:off x="5419673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 flipH="1">
              <a:off x="5294386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6" name="Shape 526"/>
            <p:cNvSpPr/>
            <p:nvPr/>
          </p:nvSpPr>
          <p:spPr>
            <a:xfrm flipH="1">
              <a:off x="5169097" y="6837948"/>
              <a:ext cx="70647" cy="2008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4711646" y="6439294"/>
              <a:ext cx="1376744" cy="178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1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 flipH="1">
              <a:off x="9119736" y="4407269"/>
              <a:ext cx="1310541" cy="408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10106631" y="4828386"/>
              <a:ext cx="670444" cy="35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24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10429916" y="5183756"/>
              <a:ext cx="1" cy="4155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823269" y="4803812"/>
              <a:ext cx="663856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968668" y="4928925"/>
              <a:ext cx="373058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963786" y="4942024"/>
              <a:ext cx="378437" cy="1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8" y="0"/>
                  </a:moveTo>
                  <a:lnTo>
                    <a:pt x="10968" y="2160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 flipH="1">
              <a:off x="1266320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 flipH="1">
              <a:off x="1160111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 flipH="1">
              <a:off x="1053902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 flipH="1">
              <a:off x="947693" y="5146506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1158776" y="4370747"/>
              <a:ext cx="496984" cy="43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"/>
                  </a:moveTo>
                  <a:lnTo>
                    <a:pt x="9" y="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15850" y="4367625"/>
              <a:ext cx="1139631" cy="42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2"/>
                  </a:moveTo>
                  <a:lnTo>
                    <a:pt x="3696" y="0"/>
                  </a:lnTo>
                  <a:lnTo>
                    <a:pt x="3642" y="21600"/>
                  </a:lnTo>
                  <a:lnTo>
                    <a:pt x="0" y="21600"/>
                  </a:lnTo>
                  <a:lnTo>
                    <a:pt x="7173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 flipH="1">
              <a:off x="1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 flipH="1">
              <a:off x="106209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 flipH="1">
              <a:off x="212417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 flipH="1">
              <a:off x="318627" y="4796092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 flipH="1">
              <a:off x="9035182" y="3014548"/>
              <a:ext cx="665974" cy="42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324" y="213"/>
                  </a:lnTo>
                  <a:lnTo>
                    <a:pt x="6233" y="21600"/>
                  </a:lnTo>
                  <a:lnTo>
                    <a:pt x="0" y="21600"/>
                  </a:lnTo>
                  <a:lnTo>
                    <a:pt x="12274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 flipH="1">
              <a:off x="9614634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 flipH="1">
              <a:off x="9508424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 flipH="1">
              <a:off x="9402215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 flipH="1">
              <a:off x="9296007" y="3447230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571" name="Group 571"/>
            <p:cNvGrpSpPr/>
            <p:nvPr/>
          </p:nvGrpSpPr>
          <p:grpSpPr>
            <a:xfrm>
              <a:off x="9129518" y="4714059"/>
              <a:ext cx="587393" cy="1229342"/>
              <a:chOff x="0" y="0"/>
              <a:chExt cx="587393" cy="1229334"/>
            </a:xfrm>
          </p:grpSpPr>
          <p:sp>
            <p:nvSpPr>
              <p:cNvPr id="551" name="Shape 551"/>
              <p:cNvSpPr/>
              <p:nvPr/>
            </p:nvSpPr>
            <p:spPr>
              <a:xfrm>
                <a:off x="408098" y="157089"/>
                <a:ext cx="168721" cy="188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416511" y="683107"/>
                <a:ext cx="4806" cy="17240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413387" y="0"/>
                <a:ext cx="1" cy="15302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3844" y="422184"/>
                <a:ext cx="24130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0" y="509869"/>
                <a:ext cx="24130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Shape 556"/>
              <p:cNvSpPr/>
              <p:nvPr/>
            </p:nvSpPr>
            <p:spPr>
              <a:xfrm flipV="1">
                <a:off x="119208" y="0"/>
                <a:ext cx="1" cy="42218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Shape 557"/>
              <p:cNvSpPr/>
              <p:nvPr/>
            </p:nvSpPr>
            <p:spPr>
              <a:xfrm flipV="1">
                <a:off x="119208" y="510814"/>
                <a:ext cx="5769" cy="3447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119208" y="0"/>
                <a:ext cx="294179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119208" y="852374"/>
                <a:ext cx="302110" cy="314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409060" y="270264"/>
                <a:ext cx="168721" cy="188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418673" y="382419"/>
                <a:ext cx="168721" cy="188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409060" y="494573"/>
                <a:ext cx="168721" cy="188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8"/>
                      <a:pt x="21600" y="10806"/>
                    </a:cubicBezTo>
                    <a:cubicBezTo>
                      <a:pt x="21600" y="16577"/>
                      <a:pt x="12535" y="21330"/>
                      <a:pt x="1012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Shape 563"/>
              <p:cNvSpPr/>
              <p:nvPr/>
            </p:nvSpPr>
            <p:spPr>
              <a:xfrm rot="10800000">
                <a:off x="316769" y="270280"/>
                <a:ext cx="107915" cy="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Shape 564"/>
              <p:cNvSpPr/>
              <p:nvPr/>
            </p:nvSpPr>
            <p:spPr>
              <a:xfrm rot="10800000">
                <a:off x="322538" y="383455"/>
                <a:ext cx="107914" cy="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Shape 565"/>
              <p:cNvSpPr/>
              <p:nvPr/>
            </p:nvSpPr>
            <p:spPr>
              <a:xfrm rot="10800000">
                <a:off x="316769" y="494589"/>
                <a:ext cx="107915" cy="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6"/>
                      <a:pt x="21600" y="10802"/>
                    </a:cubicBezTo>
                    <a:cubicBezTo>
                      <a:pt x="21600" y="16645"/>
                      <a:pt x="12311" y="21429"/>
                      <a:pt x="633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45709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Shape 566"/>
              <p:cNvSpPr/>
              <p:nvPr/>
            </p:nvSpPr>
            <p:spPr>
              <a:xfrm flipH="1">
                <a:off x="73694" y="854598"/>
                <a:ext cx="378436" cy="199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58" y="0"/>
                    </a:moveTo>
                    <a:lnTo>
                      <a:pt x="10968" y="21600"/>
                    </a:ln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7" name="Shape 567"/>
              <p:cNvSpPr/>
              <p:nvPr/>
            </p:nvSpPr>
            <p:spPr>
              <a:xfrm flipH="1">
                <a:off x="57844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8" name="Shape 568"/>
              <p:cNvSpPr/>
              <p:nvPr/>
            </p:nvSpPr>
            <p:spPr>
              <a:xfrm flipH="1">
                <a:off x="164053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9" name="Shape 569"/>
              <p:cNvSpPr/>
              <p:nvPr/>
            </p:nvSpPr>
            <p:spPr>
              <a:xfrm flipH="1">
                <a:off x="270262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0" name="Shape 570"/>
              <p:cNvSpPr/>
              <p:nvPr/>
            </p:nvSpPr>
            <p:spPr>
              <a:xfrm flipH="1">
                <a:off x="376471" y="1059078"/>
                <a:ext cx="59889" cy="17025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572" name="Shape 572"/>
            <p:cNvSpPr/>
            <p:nvPr/>
          </p:nvSpPr>
          <p:spPr>
            <a:xfrm>
              <a:off x="9382696" y="4428872"/>
              <a:ext cx="1" cy="2765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573" name="image3.tif" descr="Centre ohmic03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73237" y="14332"/>
              <a:ext cx="2829082" cy="2121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4" name="Shape 574"/>
            <p:cNvSpPr/>
            <p:nvPr/>
          </p:nvSpPr>
          <p:spPr>
            <a:xfrm>
              <a:off x="5213231" y="3663769"/>
              <a:ext cx="284926" cy="7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31"/>
                  </a:moveTo>
                  <a:lnTo>
                    <a:pt x="0" y="3200"/>
                  </a:lnTo>
                  <a:lnTo>
                    <a:pt x="5747" y="3416"/>
                  </a:lnTo>
                  <a:lnTo>
                    <a:pt x="5946" y="769"/>
                  </a:lnTo>
                  <a:lnTo>
                    <a:pt x="16353" y="0"/>
                  </a:lnTo>
                  <a:lnTo>
                    <a:pt x="16436" y="3200"/>
                  </a:lnTo>
                  <a:lnTo>
                    <a:pt x="21600" y="3200"/>
                  </a:lnTo>
                  <a:lnTo>
                    <a:pt x="21600" y="14688"/>
                  </a:lnTo>
                  <a:lnTo>
                    <a:pt x="16436" y="15060"/>
                  </a:lnTo>
                  <a:lnTo>
                    <a:pt x="15950" y="21554"/>
                  </a:lnTo>
                  <a:lnTo>
                    <a:pt x="6045" y="21600"/>
                  </a:lnTo>
                  <a:lnTo>
                    <a:pt x="5803" y="15245"/>
                  </a:lnTo>
                  <a:lnTo>
                    <a:pt x="0" y="15431"/>
                  </a:lnTo>
                  <a:close/>
                </a:path>
              </a:pathLst>
            </a:custGeom>
            <a:solidFill>
              <a:srgbClr val="FF7E79">
                <a:alpha val="6011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8495981" y="890111"/>
              <a:ext cx="950824" cy="313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99"/>
                  </a:moveTo>
                  <a:lnTo>
                    <a:pt x="5757" y="15799"/>
                  </a:lnTo>
                  <a:lnTo>
                    <a:pt x="5757" y="21600"/>
                  </a:lnTo>
                  <a:lnTo>
                    <a:pt x="15605" y="21600"/>
                  </a:lnTo>
                  <a:lnTo>
                    <a:pt x="15605" y="16808"/>
                  </a:lnTo>
                  <a:lnTo>
                    <a:pt x="21600" y="16808"/>
                  </a:lnTo>
                  <a:lnTo>
                    <a:pt x="21600" y="4927"/>
                  </a:lnTo>
                  <a:lnTo>
                    <a:pt x="15933" y="4927"/>
                  </a:lnTo>
                  <a:lnTo>
                    <a:pt x="15933" y="0"/>
                  </a:lnTo>
                  <a:lnTo>
                    <a:pt x="6158" y="0"/>
                  </a:lnTo>
                  <a:lnTo>
                    <a:pt x="5916" y="5234"/>
                  </a:lnTo>
                  <a:lnTo>
                    <a:pt x="78" y="5234"/>
                  </a:lnTo>
                  <a:lnTo>
                    <a:pt x="0" y="15799"/>
                  </a:lnTo>
                  <a:close/>
                </a:path>
              </a:pathLst>
            </a:custGeom>
            <a:solidFill>
              <a:srgbClr val="FF7E79">
                <a:alpha val="4070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7622200" y="1146386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 flipH="1">
              <a:off x="9247194" y="1146386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 rot="10800000">
              <a:off x="9353402" y="371055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 rot="10800000" flipH="1">
              <a:off x="7611579" y="371055"/>
              <a:ext cx="1058314" cy="5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4" extrusionOk="0">
                  <a:moveTo>
                    <a:pt x="0" y="21430"/>
                  </a:moveTo>
                  <a:cubicBezTo>
                    <a:pt x="1486" y="21571"/>
                    <a:pt x="2966" y="21600"/>
                    <a:pt x="4436" y="21521"/>
                  </a:cubicBezTo>
                  <a:cubicBezTo>
                    <a:pt x="5929" y="21441"/>
                    <a:pt x="7451" y="21248"/>
                    <a:pt x="8872" y="20199"/>
                  </a:cubicBezTo>
                  <a:cubicBezTo>
                    <a:pt x="10720" y="18833"/>
                    <a:pt x="12162" y="16190"/>
                    <a:pt x="13580" y="13650"/>
                  </a:cubicBezTo>
                  <a:cubicBezTo>
                    <a:pt x="16175" y="9002"/>
                    <a:pt x="18847" y="4451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 rot="16200000">
              <a:off x="8939091" y="1371751"/>
              <a:ext cx="840984" cy="55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 rot="5400000">
              <a:off x="8616039" y="-228310"/>
              <a:ext cx="769120" cy="135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0341" extrusionOk="0">
                  <a:moveTo>
                    <a:pt x="20817" y="7685"/>
                  </a:moveTo>
                  <a:cubicBezTo>
                    <a:pt x="17266" y="6019"/>
                    <a:pt x="13937" y="4222"/>
                    <a:pt x="10890" y="2286"/>
                  </a:cubicBezTo>
                  <a:cubicBezTo>
                    <a:pt x="8585" y="821"/>
                    <a:pt x="5637" y="-585"/>
                    <a:pt x="2772" y="250"/>
                  </a:cubicBezTo>
                  <a:cubicBezTo>
                    <a:pt x="785" y="828"/>
                    <a:pt x="457" y="2070"/>
                    <a:pt x="359" y="3298"/>
                  </a:cubicBezTo>
                  <a:cubicBezTo>
                    <a:pt x="8" y="7734"/>
                    <a:pt x="-311" y="12697"/>
                    <a:pt x="556" y="17558"/>
                  </a:cubicBezTo>
                  <a:cubicBezTo>
                    <a:pt x="730" y="18536"/>
                    <a:pt x="1013" y="19582"/>
                    <a:pt x="2556" y="20081"/>
                  </a:cubicBezTo>
                  <a:cubicBezTo>
                    <a:pt x="5441" y="21015"/>
                    <a:pt x="8252" y="19260"/>
                    <a:pt x="10412" y="17538"/>
                  </a:cubicBezTo>
                  <a:cubicBezTo>
                    <a:pt x="13069" y="15422"/>
                    <a:pt x="16862" y="13795"/>
                    <a:pt x="21289" y="12875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 rot="5400000" flipH="1">
              <a:off x="8162712" y="1382372"/>
              <a:ext cx="840984" cy="55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0" y="21317"/>
                  </a:moveTo>
                  <a:cubicBezTo>
                    <a:pt x="1889" y="21600"/>
                    <a:pt x="3812" y="21159"/>
                    <a:pt x="5582" y="20007"/>
                  </a:cubicBezTo>
                  <a:cubicBezTo>
                    <a:pt x="7863" y="18523"/>
                    <a:pt x="9701" y="15989"/>
                    <a:pt x="11508" y="13521"/>
                  </a:cubicBezTo>
                  <a:cubicBezTo>
                    <a:pt x="14821" y="8994"/>
                    <a:pt x="18183" y="448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FF7E7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5144173" y="3508598"/>
              <a:ext cx="469122" cy="362708"/>
            </a:xfrm>
            <a:prstGeom prst="rect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 flipV="1">
              <a:off x="5136644" y="13022"/>
              <a:ext cx="2477180" cy="3513765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 flipV="1">
              <a:off x="5614339" y="2155281"/>
              <a:ext cx="4783533" cy="1709746"/>
            </a:xfrm>
            <a:prstGeom prst="line">
              <a:avLst/>
            </a:prstGeom>
            <a:noFill/>
            <a:ln w="25400" cap="rnd">
              <a:solidFill>
                <a:srgbClr val="D6D6D6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 flipH="1">
              <a:off x="1003812" y="3027613"/>
              <a:ext cx="668342" cy="42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671" y="213"/>
                  </a:lnTo>
                  <a:lnTo>
                    <a:pt x="15580" y="21600"/>
                  </a:lnTo>
                  <a:lnTo>
                    <a:pt x="9369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 flipH="1">
              <a:off x="1295725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 flipH="1">
              <a:off x="1189516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 flipH="1">
              <a:off x="1083306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4" name="Shape 594"/>
            <p:cNvSpPr/>
            <p:nvPr/>
          </p:nvSpPr>
          <p:spPr>
            <a:xfrm flipH="1">
              <a:off x="977098" y="3460293"/>
              <a:ext cx="59888" cy="1702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5" name="Shape 595"/>
            <p:cNvSpPr/>
            <p:nvPr/>
          </p:nvSpPr>
          <p:spPr>
            <a:xfrm>
              <a:off x="1680426" y="1309230"/>
              <a:ext cx="4667455" cy="119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58"/>
                  </a:moveTo>
                  <a:lnTo>
                    <a:pt x="21600" y="9682"/>
                  </a:lnTo>
                  <a:lnTo>
                    <a:pt x="12899" y="9682"/>
                  </a:lnTo>
                  <a:lnTo>
                    <a:pt x="1173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758"/>
                  </a:lnTo>
                  <a:close/>
                </a:path>
              </a:pathLst>
            </a:custGeom>
            <a:solidFill>
              <a:srgbClr val="FFFFFF">
                <a:alpha val="7499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5216861" y="3576727"/>
              <a:ext cx="86866" cy="86867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 flipV="1">
              <a:off x="5419571" y="3581843"/>
              <a:ext cx="88091" cy="88093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8" name="Shape 598"/>
            <p:cNvSpPr/>
            <p:nvPr/>
          </p:nvSpPr>
          <p:spPr>
            <a:xfrm flipV="1">
              <a:off x="5206247" y="3736019"/>
              <a:ext cx="86866" cy="86866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5419584" y="3726509"/>
              <a:ext cx="70855" cy="70855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95" name="Shape 508"/>
          <p:cNvSpPr/>
          <p:nvPr/>
        </p:nvSpPr>
        <p:spPr>
          <a:xfrm>
            <a:off x="964045" y="716193"/>
            <a:ext cx="1083611" cy="5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9" tIns="35709" rIns="35709" bIns="35709" anchor="ctr">
            <a:spAutoFit/>
          </a:bodyPr>
          <a:lstStyle/>
          <a:p>
            <a:pPr algn="l" rtl="0"/>
            <a:r>
              <a:rPr sz="2800" b="1" i="1" dirty="0">
                <a:solidFill>
                  <a:srgbClr val="000099"/>
                </a:solidFill>
                <a:latin typeface="Tahoma"/>
              </a:rPr>
              <a:t>N</a:t>
            </a:r>
            <a:r>
              <a:rPr sz="2800" b="1" dirty="0">
                <a:solidFill>
                  <a:srgbClr val="000099"/>
                </a:solidFill>
                <a:latin typeface="Tahoma"/>
              </a:rPr>
              <a:t> = </a:t>
            </a:r>
            <a:r>
              <a:rPr lang="en-US" sz="2800" b="1" dirty="0">
                <a:solidFill>
                  <a:srgbClr val="000099"/>
                </a:solidFill>
                <a:latin typeface="Tahoma"/>
              </a:rPr>
              <a:t>3</a:t>
            </a:r>
            <a:endParaRPr sz="2800" b="1" dirty="0">
              <a:solidFill>
                <a:srgbClr val="000099"/>
              </a:solidFill>
              <a:latin typeface="Tahoma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957054" y="4676774"/>
            <a:ext cx="351340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FFFFFF"/>
                </a:solidFill>
              </a:rPr>
              <a:t>A</a:t>
            </a:r>
            <a:endParaRPr lang="en-US" sz="1600" b="1" kern="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3295" y="2057400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FFFFFF"/>
                </a:solidFill>
              </a:rPr>
              <a:t>QPC pinched</a:t>
            </a:r>
          </a:p>
        </p:txBody>
      </p:sp>
      <p:sp>
        <p:nvSpPr>
          <p:cNvPr id="91" name="Shape 353"/>
          <p:cNvSpPr/>
          <p:nvPr/>
        </p:nvSpPr>
        <p:spPr>
          <a:xfrm>
            <a:off x="2054775" y="4038600"/>
            <a:ext cx="290120" cy="34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algn="ctr" defTabSz="410646" rtl="0" fontAlgn="auto" hangingPunct="0">
              <a:spcBef>
                <a:spcPts val="0"/>
              </a:spcBef>
              <a:spcAft>
                <a:spcPts val="0"/>
              </a:spcAft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i="1" kern="0" baseline="-5999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b="1" i="1" kern="0" baseline="-5999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099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219200" y="1600200"/>
          <a:ext cx="6858000" cy="484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8" name="Acrobat Document" r:id="rId3" imgW="8019987" imgH="5667172" progId="Acrobat.Document.11">
                  <p:embed/>
                </p:oleObj>
              </mc:Choice>
              <mc:Fallback>
                <p:oleObj name="Acrobat Document" r:id="rId3" imgW="8019987" imgH="5667172" progId="Acrobat.Document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1600200"/>
                        <a:ext cx="6858000" cy="4846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8165" y="685800"/>
            <a:ext cx="3412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heart of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168658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N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=2  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v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=2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 </a:t>
            </a: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v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QPC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=1 </a:t>
            </a:r>
          </a:p>
        </p:txBody>
      </p:sp>
    </p:spTree>
    <p:extLst>
      <p:ext uri="{BB962C8B-B14F-4D97-AF65-F5344CB8AC3E}">
        <p14:creationId xmlns:p14="http://schemas.microsoft.com/office/powerpoint/2010/main" val="3394091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1" y="1752600"/>
            <a:ext cx="8042285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20" y="693420"/>
            <a:ext cx="3148580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typical 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structure</a:t>
            </a:r>
            <a:endParaRPr lang="en-US" sz="2800" b="1" kern="0" dirty="0">
              <a:solidFill>
                <a:srgbClr val="00009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36072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85800"/>
            <a:ext cx="8229600" cy="496287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   points of consideration </a:t>
            </a:r>
            <a:r>
              <a:rPr lang="en-US" sz="1400" i="1" kern="0" dirty="0" smtClean="0">
                <a:solidFill>
                  <a:srgbClr val="0066FF"/>
                </a:solidFill>
                <a:latin typeface="Tahoma"/>
              </a:rPr>
              <a:t>not an easy experiment</a:t>
            </a:r>
            <a:endParaRPr lang="en-US" sz="1600" i="1" kern="0" dirty="0">
              <a:solidFill>
                <a:srgbClr val="000000"/>
              </a:solidFill>
              <a:latin typeface="Tahoma"/>
            </a:endParaRP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electrons fully equilibrate in the small floating reservoir  </a:t>
            </a:r>
            <a:r>
              <a:rPr lang="en-US" sz="1600" b="1" i="1" kern="0" dirty="0" smtClean="0">
                <a:solidFill>
                  <a:srgbClr val="FF0000"/>
                </a:solidFill>
                <a:latin typeface="Tahoma"/>
              </a:rPr>
              <a:t>T</a:t>
            </a:r>
            <a:r>
              <a:rPr lang="en-US" sz="1600" b="1" i="1" kern="0" baseline="-25000" dirty="0" smtClean="0">
                <a:solidFill>
                  <a:srgbClr val="FF0000"/>
                </a:solidFill>
                <a:latin typeface="Tahoma"/>
              </a:rPr>
              <a:t>m</a:t>
            </a:r>
            <a:r>
              <a:rPr lang="en-US" sz="1200" i="1" kern="0" baseline="-25000" dirty="0" smtClean="0">
                <a:solidFill>
                  <a:srgbClr val="FF0000"/>
                </a:solidFill>
                <a:latin typeface="Tahoma"/>
              </a:rPr>
              <a:t> </a:t>
            </a:r>
            <a:endParaRPr lang="en-US" sz="1600" kern="0" dirty="0" smtClean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kern="0" dirty="0" smtClean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outgoing charge channels carry </a:t>
            </a:r>
            <a:r>
              <a:rPr lang="en-US" sz="1600" b="1" kern="0" dirty="0" smtClean="0">
                <a:solidFill>
                  <a:srgbClr val="000000"/>
                </a:solidFill>
                <a:latin typeface="Tahoma"/>
              </a:rPr>
              <a:t>only</a:t>
            </a: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 Johnson-Nyquist noise </a:t>
            </a: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FF0000"/>
                </a:solidFill>
                <a:latin typeface="Tahoma"/>
              </a:rPr>
              <a:t>	</a:t>
            </a:r>
            <a:r>
              <a:rPr lang="en-US" sz="1600" kern="0" dirty="0" smtClean="0">
                <a:solidFill>
                  <a:srgbClr val="FF0000"/>
                </a:solidFill>
                <a:latin typeface="Tahoma"/>
              </a:rPr>
              <a:t>				</a:t>
            </a:r>
            <a:r>
              <a:rPr lang="en-US" sz="1200" kern="0" dirty="0" smtClean="0">
                <a:solidFill>
                  <a:srgbClr val="FF0000"/>
                </a:solidFill>
                <a:latin typeface="Tahoma"/>
              </a:rPr>
              <a:t>without shot noise</a:t>
            </a:r>
            <a:endParaRPr lang="en-US" sz="1100" kern="0" dirty="0" smtClean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1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no presence of bulk energy modes </a:t>
            </a:r>
            <a:r>
              <a:rPr lang="en-US" sz="1200" kern="0" dirty="0" smtClean="0">
                <a:solidFill>
                  <a:srgbClr val="FF0000"/>
                </a:solidFill>
                <a:latin typeface="Tahoma"/>
              </a:rPr>
              <a:t>(may increase the </a:t>
            </a:r>
            <a:r>
              <a:rPr lang="en-US" sz="1200" i="1" kern="0" dirty="0" smtClean="0">
                <a:solidFill>
                  <a:srgbClr val="000000"/>
                </a:solidFill>
                <a:latin typeface="Tahoma"/>
              </a:rPr>
              <a:t>apparent</a:t>
            </a:r>
            <a:r>
              <a:rPr lang="en-US" sz="1200" kern="0" dirty="0" smtClean="0">
                <a:solidFill>
                  <a:srgbClr val="FF0000"/>
                </a:solidFill>
                <a:latin typeface="Tahoma"/>
              </a:rPr>
              <a:t>  thermal conductance)</a:t>
            </a:r>
            <a:endParaRPr lang="en-US" sz="1600" kern="0" dirty="0" smtClean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length of arms is limited  </a:t>
            </a:r>
            <a:r>
              <a:rPr lang="en-US" sz="1200" kern="0" dirty="0" smtClean="0">
                <a:solidFill>
                  <a:srgbClr val="FF0000"/>
                </a:solidFill>
                <a:latin typeface="Tahoma"/>
              </a:rPr>
              <a:t>(~150µm, temperature equilibration between up-down modes)</a:t>
            </a: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kern="0" dirty="0">
              <a:solidFill>
                <a:srgbClr val="FF0000"/>
              </a:solidFill>
              <a:latin typeface="Tahoma"/>
            </a:endParaRPr>
          </a:p>
          <a:p>
            <a:pPr marL="457200" indent="-457200"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000000"/>
                </a:solidFill>
                <a:latin typeface="Tahoma"/>
              </a:rPr>
              <a:t>equal splitting between arms, amplifier gain determination, contacts’ resistance, …</a:t>
            </a:r>
          </a:p>
          <a:p>
            <a:pPr algn="l" defTabSz="914212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96449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2921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702" y="838200"/>
            <a:ext cx="7086600" cy="5262961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integers.…………………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= 1,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lowest Landau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level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particle-like fractions.…..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=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1/3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hole-like fractions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……….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=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2/3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,  3/5,  4/7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first excited Landau level</a:t>
            </a: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        </a:t>
            </a:r>
          </a:p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                       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v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= 7/3,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5/2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,  8/3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29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v shapes.pdf"/>
          <p:cNvPicPr>
            <a:picLocks noChangeAspect="1"/>
          </p:cNvPicPr>
          <p:nvPr/>
        </p:nvPicPr>
        <p:blipFill rotWithShape="1">
          <a:blip r:embed="rId3">
            <a:extLst/>
          </a:blip>
          <a:srcRect t="20342" b="17362"/>
          <a:stretch/>
        </p:blipFill>
        <p:spPr>
          <a:xfrm>
            <a:off x="169184" y="2286000"/>
            <a:ext cx="4631417" cy="373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TVsP.pdf"/>
          <p:cNvPicPr>
            <a:picLocks noChangeAspect="1"/>
          </p:cNvPicPr>
          <p:nvPr/>
        </p:nvPicPr>
        <p:blipFill rotWithShape="1">
          <a:blip r:embed="rId4">
            <a:extLst/>
          </a:blip>
          <a:srcRect t="21645" b="19786"/>
          <a:stretch/>
        </p:blipFill>
        <p:spPr>
          <a:xfrm>
            <a:off x="4262826" y="2362201"/>
            <a:ext cx="4624520" cy="35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" y="762000"/>
            <a:ext cx="1517904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798"/>
          <p:cNvSpPr/>
          <p:nvPr/>
        </p:nvSpPr>
        <p:spPr>
          <a:xfrm flipV="1">
            <a:off x="7010400" y="3276600"/>
            <a:ext cx="304390" cy="2566"/>
          </a:xfrm>
          <a:prstGeom prst="line">
            <a:avLst/>
          </a:prstGeom>
          <a:noFill/>
          <a:ln w="50800" cap="flat">
            <a:solidFill>
              <a:srgbClr val="FF7E79"/>
            </a:solidFill>
            <a:prstDash val="solid"/>
            <a:miter lim="400000"/>
            <a:headEnd type="triangle" w="med" len="sm"/>
            <a:tailEnd type="triangle" w="med" len="sm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hape 800"/>
          <p:cNvSpPr/>
          <p:nvPr/>
        </p:nvSpPr>
        <p:spPr>
          <a:xfrm>
            <a:off x="6096000" y="3581400"/>
            <a:ext cx="479086" cy="0"/>
          </a:xfrm>
          <a:prstGeom prst="line">
            <a:avLst/>
          </a:prstGeom>
          <a:noFill/>
          <a:ln w="50800" cap="flat">
            <a:solidFill>
              <a:srgbClr val="797979"/>
            </a:solidFill>
            <a:prstDash val="solid"/>
            <a:miter lim="400000"/>
            <a:headEnd type="triangle" w="med" len="sm"/>
            <a:tailEnd type="triangle" w="med" len="sm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695441"/>
              </p:ext>
            </p:extLst>
          </p:nvPr>
        </p:nvGraphicFramePr>
        <p:xfrm>
          <a:off x="6316493" y="2895600"/>
          <a:ext cx="41375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8" name="Equation" r:id="rId6" imgW="241200" imgH="177480" progId="Equation.DSMT4">
                  <p:embed/>
                </p:oleObj>
              </mc:Choice>
              <mc:Fallback>
                <p:oleObj name="Equation" r:id="rId6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493" y="2895600"/>
                        <a:ext cx="41375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hape 798"/>
          <p:cNvSpPr/>
          <p:nvPr/>
        </p:nvSpPr>
        <p:spPr>
          <a:xfrm flipV="1">
            <a:off x="6530238" y="3333598"/>
            <a:ext cx="292895" cy="1753"/>
          </a:xfrm>
          <a:prstGeom prst="line">
            <a:avLst/>
          </a:prstGeom>
          <a:noFill/>
          <a:ln w="50800" cap="flat">
            <a:solidFill>
              <a:srgbClr val="30FA26"/>
            </a:solidFill>
            <a:prstDash val="solid"/>
            <a:miter lim="400000"/>
            <a:headEnd type="triangle" w="med" len="sm"/>
            <a:tailEnd type="triangle" w="med" len="sm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717728"/>
              </p:ext>
            </p:extLst>
          </p:nvPr>
        </p:nvGraphicFramePr>
        <p:xfrm>
          <a:off x="6999514" y="3462753"/>
          <a:ext cx="4127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9" name="Equation" r:id="rId8" imgW="241200" imgH="177480" progId="Equation.DSMT4">
                  <p:embed/>
                </p:oleObj>
              </mc:Choice>
              <mc:Fallback>
                <p:oleObj name="Equation" r:id="rId8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514" y="3462753"/>
                        <a:ext cx="4127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9000" y="762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 smtClean="0">
                <a:solidFill>
                  <a:srgbClr val="FF0000"/>
                </a:solidFill>
              </a:rPr>
              <a:t>T</a:t>
            </a:r>
            <a:r>
              <a:rPr lang="en-US" sz="2800" b="1" kern="0" baseline="-25000" dirty="0" smtClean="0">
                <a:solidFill>
                  <a:srgbClr val="FF0000"/>
                </a:solidFill>
              </a:rPr>
              <a:t>0</a:t>
            </a:r>
            <a:r>
              <a:rPr lang="en-US" sz="2800" b="1" kern="0" dirty="0" smtClean="0">
                <a:solidFill>
                  <a:srgbClr val="FF0000"/>
                </a:solidFill>
              </a:rPr>
              <a:t>=30mK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3081" y="2435423"/>
            <a:ext cx="1950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phonons subtraction</a:t>
            </a:r>
          </a:p>
        </p:txBody>
      </p:sp>
    </p:spTree>
    <p:extLst>
      <p:ext uri="{BB962C8B-B14F-4D97-AF65-F5344CB8AC3E}">
        <p14:creationId xmlns:p14="http://schemas.microsoft.com/office/powerpoint/2010/main" val="3905429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055521"/>
              </p:ext>
            </p:extLst>
          </p:nvPr>
        </p:nvGraphicFramePr>
        <p:xfrm>
          <a:off x="2438400" y="1676400"/>
          <a:ext cx="6245225" cy="478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06" name="Acrobat Document" r:id="rId3" imgW="7315200" imgH="5600700" progId="Acrobat.Document.11">
                  <p:embed/>
                </p:oleObj>
              </mc:Choice>
              <mc:Fallback>
                <p:oleObj name="Acrobat Document" r:id="rId3" imgW="7315200" imgH="56007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1676400"/>
                        <a:ext cx="6245225" cy="4781181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2133600" y="5791200"/>
            <a:ext cx="1295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04900" y="3581400"/>
            <a:ext cx="419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45778"/>
              </p:ext>
            </p:extLst>
          </p:nvPr>
        </p:nvGraphicFramePr>
        <p:xfrm>
          <a:off x="1071563" y="634314"/>
          <a:ext cx="33480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07" name="Equation" r:id="rId5" imgW="1358640" imgH="241200" progId="Equation.DSMT4">
                  <p:embed/>
                </p:oleObj>
              </mc:Choice>
              <mc:Fallback>
                <p:oleObj name="Equation" r:id="rId5" imgW="1358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634314"/>
                        <a:ext cx="3348037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2781300" y="3418049"/>
            <a:ext cx="495300" cy="929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66960"/>
              </p:ext>
            </p:extLst>
          </p:nvPr>
        </p:nvGraphicFramePr>
        <p:xfrm>
          <a:off x="1196776" y="3612293"/>
          <a:ext cx="1794303" cy="350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08" name="Equation" r:id="rId7" imgW="1358640" imgH="241200" progId="Equation.DSMT4">
                  <p:embed/>
                </p:oleObj>
              </mc:Choice>
              <mc:Fallback>
                <p:oleObj name="Equation" r:id="rId7" imgW="1358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6776" y="3612293"/>
                        <a:ext cx="1794303" cy="350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7010400" y="2438400"/>
            <a:ext cx="609600" cy="3048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657600" y="24384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667000" y="1295400"/>
            <a:ext cx="1752600" cy="1676400"/>
          </a:xfrm>
          <a:prstGeom prst="straightConnector1">
            <a:avLst/>
          </a:pr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1122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84309" y="253573"/>
            <a:ext cx="8598433" cy="632396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prstDash val="sysDash"/>
          </a:ln>
          <a:effectLst>
            <a:outerShdw blurRad="50800" dist="50800" dir="5400000" sx="1000" sy="1000" algn="ctr" rotWithShape="0">
              <a:srgbClr val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24658" y="381000"/>
            <a:ext cx="8169638" cy="5860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looked for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fractional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 via interference………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years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interference of fractions was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reported …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Willet (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=5/2),  Goldman (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=1/3),  Kang (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=5/2)</a:t>
            </a:r>
          </a:p>
          <a:p>
            <a:pPr marL="342900" indent="-342900" algn="ctr" rt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6" name="Picture 16" descr="C:\Users\physicsuser\Documents\MATLAB\3\for paper\vis vs ff - gate defin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90446"/>
            <a:ext cx="705444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00200" y="5681246"/>
            <a:ext cx="1219200" cy="338554"/>
            <a:chOff x="1600200" y="5943600"/>
            <a:chExt cx="1219200" cy="338554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600200" y="5943600"/>
              <a:ext cx="1219200" cy="0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1752600" y="5943600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fractional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7967" y="2480846"/>
            <a:ext cx="297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we observed though….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Mach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Zehnder interferometer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528931"/>
              </p:ext>
            </p:extLst>
          </p:nvPr>
        </p:nvGraphicFramePr>
        <p:xfrm>
          <a:off x="457200" y="2590800"/>
          <a:ext cx="4419599" cy="3383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4" name="Acrobat Document" r:id="rId3" imgW="7315200" imgH="5600700" progId="AcroExch.Document.DC">
                  <p:embed/>
                </p:oleObj>
              </mc:Choice>
              <mc:Fallback>
                <p:oleObj name="Acrobat Document" r:id="rId3" imgW="7315200" imgH="56007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590800"/>
                        <a:ext cx="4419599" cy="3383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Fig3cnew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9164" y="2697957"/>
            <a:ext cx="4373836" cy="33487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5486400" y="2514600"/>
            <a:ext cx="229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latin typeface="Tahoma"/>
                <a:cs typeface="Tahoma"/>
              </a:rPr>
              <a:t>no phonon contribution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71800" y="533400"/>
            <a:ext cx="3230563" cy="1427376"/>
            <a:chOff x="4084637" y="1676400"/>
            <a:chExt cx="3230563" cy="127703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73"/>
            <a:stretch/>
          </p:blipFill>
          <p:spPr bwMode="auto">
            <a:xfrm>
              <a:off x="4084637" y="1676400"/>
              <a:ext cx="3230563" cy="12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4267200" y="2209800"/>
              <a:ext cx="27432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914212" rtl="0"/>
              <a:endPara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48361" y="2296180"/>
              <a:ext cx="249732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914212" rtl="0"/>
              <a:r>
                <a:rPr lang="en-US" i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v 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=</a:t>
              </a:r>
              <a:r>
                <a:rPr lang="en-US" dirty="0" smtClean="0">
                  <a:solidFill>
                    <a:srgbClr val="00B050"/>
                  </a:solidFill>
                  <a:latin typeface="Tahoma" pitchFamily="34" charset="0"/>
                  <a:cs typeface="Tahoma" pitchFamily="34" charset="0"/>
                </a:rPr>
                <a:t>1/3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 </a:t>
              </a:r>
              <a:r>
                <a:rPr lang="en-US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  </a:t>
              </a:r>
              <a:r>
                <a:rPr lang="en-US" sz="2400" b="1" i="1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K </a:t>
              </a:r>
              <a:r>
                <a:rPr lang="en-US" sz="2400" b="1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=</a:t>
              </a:r>
              <a:r>
                <a:rPr lang="en-US" sz="3200" b="1" i="1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</a:t>
              </a:r>
              <a:r>
                <a:rPr lang="en-US" sz="2400" b="1" baseline="-25000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  <a:sym typeface="Symbol"/>
                </a:rPr>
                <a:t>0</a:t>
              </a:r>
              <a:endPara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24600" y="762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 smtClean="0">
                <a:solidFill>
                  <a:srgbClr val="000099"/>
                </a:solidFill>
              </a:rPr>
              <a:t>T</a:t>
            </a:r>
            <a:r>
              <a:rPr lang="en-US" sz="2800" b="1" kern="0" baseline="-25000" dirty="0" smtClean="0">
                <a:solidFill>
                  <a:srgbClr val="000099"/>
                </a:solidFill>
              </a:rPr>
              <a:t>0</a:t>
            </a:r>
            <a:r>
              <a:rPr lang="en-US" sz="2800" b="1" kern="0" dirty="0" smtClean="0">
                <a:solidFill>
                  <a:srgbClr val="000099"/>
                </a:solidFill>
              </a:rPr>
              <a:t>=10mK</a:t>
            </a:r>
          </a:p>
        </p:txBody>
      </p:sp>
      <p:sp>
        <p:nvSpPr>
          <p:cNvPr id="11" name="Oval 10"/>
          <p:cNvSpPr/>
          <p:nvPr/>
        </p:nvSpPr>
        <p:spPr bwMode="auto">
          <a:xfrm rot="20811970">
            <a:off x="5932929" y="3075000"/>
            <a:ext cx="200857" cy="3974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rot="20811970">
            <a:off x="5938698" y="3554964"/>
            <a:ext cx="205929" cy="3974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569043"/>
              </p:ext>
            </p:extLst>
          </p:nvPr>
        </p:nvGraphicFramePr>
        <p:xfrm>
          <a:off x="5791200" y="6087763"/>
          <a:ext cx="1958203" cy="364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5" name="Equation" r:id="rId7" imgW="1358640" imgH="241200" progId="Equation.DSMT4">
                  <p:embed/>
                </p:oleObj>
              </mc:Choice>
              <mc:Fallback>
                <p:oleObj name="Equation" r:id="rId7" imgW="1358640" imgH="2412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6087763"/>
                        <a:ext cx="1958203" cy="364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186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200" y="762000"/>
            <a:ext cx="1517904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 bwMode="auto">
          <a:xfrm>
            <a:off x="1104900" y="3581400"/>
            <a:ext cx="419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965548"/>
              </p:ext>
            </p:extLst>
          </p:nvPr>
        </p:nvGraphicFramePr>
        <p:xfrm>
          <a:off x="3505200" y="365125"/>
          <a:ext cx="21796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7" name="Equation" r:id="rId4" imgW="1358640" imgH="241200" progId="Equation.DSMT4">
                  <p:embed/>
                </p:oleObj>
              </mc:Choice>
              <mc:Fallback>
                <p:oleObj name="Equation" r:id="rId4" imgW="1358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65125"/>
                        <a:ext cx="21796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729799"/>
              </p:ext>
            </p:extLst>
          </p:nvPr>
        </p:nvGraphicFramePr>
        <p:xfrm>
          <a:off x="381000" y="213360"/>
          <a:ext cx="8458200" cy="647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8" name="Acrobat Document" r:id="rId6" imgW="7315200" imgH="5600700" progId="AcroExch.Document.DC">
                  <p:embed/>
                </p:oleObj>
              </mc:Choice>
              <mc:Fallback>
                <p:oleObj name="Acrobat Document" r:id="rId6" imgW="7315200" imgH="56007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213360"/>
                        <a:ext cx="8458200" cy="647581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609600" y="6019800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185321"/>
              </p:ext>
            </p:extLst>
          </p:nvPr>
        </p:nvGraphicFramePr>
        <p:xfrm>
          <a:off x="4121150" y="4800600"/>
          <a:ext cx="3346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9" name="Equation" r:id="rId8" imgW="1358640" imgH="241200" progId="Equation.DSMT4">
                  <p:embed/>
                </p:oleObj>
              </mc:Choice>
              <mc:Fallback>
                <p:oleObj name="Equation" r:id="rId8" imgW="1358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150" y="4800600"/>
                        <a:ext cx="33464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914400" y="2362200"/>
            <a:ext cx="4572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73193" y="2782927"/>
            <a:ext cx="3127519" cy="76206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5733" y="713155"/>
            <a:ext cx="7848667" cy="5715000"/>
            <a:chOff x="685733" y="713155"/>
            <a:chExt cx="7848667" cy="5715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685733" y="713155"/>
              <a:ext cx="7848667" cy="5715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3059" y="2928045"/>
              <a:ext cx="4631397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kern="0" dirty="0" err="1" smtClean="0">
                  <a:solidFill>
                    <a:schemeClr val="bg1"/>
                  </a:solidFill>
                  <a:latin typeface="+mn-lt"/>
                  <a:cs typeface="+mn-cs"/>
                </a:rPr>
                <a:t>i</a:t>
              </a:r>
              <a:r>
                <a:rPr kumimoji="0" lang="en-US" sz="2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cs"/>
                </a:rPr>
                <a:t>nteractions</a:t>
              </a:r>
              <a:r>
                <a:rPr kumimoji="0" lang="en-US" sz="280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cs"/>
                </a:rPr>
                <a:t> do not </a:t>
              </a:r>
              <a:r>
                <a:rPr kumimoji="0" lang="en-US" sz="280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+mn-cs"/>
                </a:rPr>
                <a:t>affect  </a:t>
              </a:r>
              <a:r>
                <a:rPr kumimoji="0" lang="en-US" sz="28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cs typeface="+mn-cs"/>
                </a:rPr>
                <a:t>K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800" i="1" kern="0" baseline="0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80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endParaRP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w</a:t>
              </a:r>
              <a:r>
                <a:rPr lang="en-US" sz="2000" kern="0" baseline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hat about  </a:t>
              </a:r>
              <a:r>
                <a:rPr lang="en-US" sz="2000" b="1" i="1" kern="0" baseline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K</a:t>
              </a:r>
              <a:r>
                <a:rPr lang="en-US" sz="2000" kern="0" baseline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  of neutral modes ?</a:t>
              </a:r>
              <a:endParaRPr kumimoji="0" lang="en-US" sz="28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737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8656" y="619798"/>
            <a:ext cx="5323855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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  of hole - states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…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Kane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&amp; Fisher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1997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3512" y="1268700"/>
            <a:ext cx="3231616" cy="3776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Rectangle 3"/>
          <p:cNvSpPr/>
          <p:nvPr/>
        </p:nvSpPr>
        <p:spPr bwMode="auto">
          <a:xfrm>
            <a:off x="1978935" y="1878300"/>
            <a:ext cx="184537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2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=2/5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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2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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0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38312" y="3114604"/>
            <a:ext cx="2590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2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=2/3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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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=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371600" y="4391025"/>
            <a:ext cx="2667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2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=3/5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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-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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Symbol"/>
              </a:rPr>
              <a:t>0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2855" y="2023050"/>
            <a:ext cx="1343599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CF modes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1035" y="3146959"/>
            <a:ext cx="3195067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charge down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neutral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up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91035" y="4503896"/>
            <a:ext cx="3195067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charge down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neutral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up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05112" y="3442295"/>
            <a:ext cx="381000" cy="257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2795" y="5222300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v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=4/7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Symbol"/>
              </a:rPr>
              <a:t>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Symbol"/>
              </a:rPr>
              <a:t>-2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Symbol"/>
              </a:rPr>
              <a:t>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  <a:sym typeface="Symbol"/>
              </a:rPr>
              <a:t>0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1336" y="5333144"/>
            <a:ext cx="3434464" cy="400091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marL="0" marR="0" lvl="0" indent="0" algn="ctr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down charge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neutrals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up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05112" y="4808886"/>
            <a:ext cx="442888" cy="20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57200" y="1268700"/>
            <a:ext cx="8229600" cy="124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677" y="2016798"/>
            <a:ext cx="329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predicted….’bulk-edge’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323755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52600" y="2198132"/>
            <a:ext cx="609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752600" y="2140982"/>
            <a:ext cx="60960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02150" y="2140982"/>
            <a:ext cx="60960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239000" y="2140982"/>
            <a:ext cx="60960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>
            <a:endCxn id="42" idx="0"/>
          </p:cNvCxnSpPr>
          <p:nvPr/>
        </p:nvCxnSpPr>
        <p:spPr>
          <a:xfrm>
            <a:off x="4806950" y="1290083"/>
            <a:ext cx="0" cy="850899"/>
          </a:xfrm>
          <a:prstGeom prst="line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>
            <a:off x="5113440" y="2289431"/>
            <a:ext cx="2133600" cy="391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 flipH="1">
            <a:off x="2368550" y="2307922"/>
            <a:ext cx="2133600" cy="307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4892"/>
            <a:ext cx="1889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54718" y="22098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82280" y="221349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67214" y="222461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1800" b="1" i="1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105400" y="2496582"/>
            <a:ext cx="2133600" cy="231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rgbClr val="0066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362200" y="2502932"/>
            <a:ext cx="2133600" cy="39103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892" y="1551801"/>
            <a:ext cx="2555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hot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downstream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/3 charge mode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0606" y="2852182"/>
            <a:ext cx="228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cold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downstream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charge mode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0" y="1551801"/>
            <a:ext cx="2362201" cy="276999"/>
            <a:chOff x="2362200" y="1778000"/>
            <a:chExt cx="2362201" cy="276999"/>
          </a:xfrm>
        </p:grpSpPr>
        <p:sp>
          <p:nvSpPr>
            <p:cNvPr id="3" name="Rounded Rectangle 2"/>
            <p:cNvSpPr/>
            <p:nvPr/>
          </p:nvSpPr>
          <p:spPr>
            <a:xfrm>
              <a:off x="2362200" y="1803400"/>
              <a:ext cx="2362201" cy="228600"/>
            </a:xfrm>
            <a:prstGeom prst="roundRect">
              <a:avLst/>
            </a:prstGeom>
            <a:gradFill flip="none"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8900000" scaled="0"/>
              <a:tileRect/>
            </a:gradFill>
            <a:ln>
              <a:noFill/>
            </a:ln>
            <a:effectLst>
              <a:glow rad="241300">
                <a:srgbClr val="FEC3A8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3870" y="1778000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hot </a:t>
              </a: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upstream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neutral mode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05399" y="2852182"/>
            <a:ext cx="2362201" cy="278130"/>
            <a:chOff x="5105399" y="3168650"/>
            <a:chExt cx="2362201" cy="278130"/>
          </a:xfrm>
        </p:grpSpPr>
        <p:sp>
          <p:nvSpPr>
            <p:cNvPr id="22" name="Rounded Rectangle 21"/>
            <p:cNvSpPr/>
            <p:nvPr/>
          </p:nvSpPr>
          <p:spPr>
            <a:xfrm>
              <a:off x="5105399" y="3195320"/>
              <a:ext cx="2362201" cy="251460"/>
            </a:xfrm>
            <a:prstGeom prst="roundRect">
              <a:avLst/>
            </a:prstGeom>
            <a:gradFill flip="none" rotWithShape="1">
              <a:gsLst>
                <a:gs pos="0">
                  <a:srgbClr val="5E9EFF"/>
                </a:gs>
                <a:gs pos="52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8900000" scaled="0"/>
              <a:tileRect/>
            </a:gra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1123" y="3168650"/>
              <a:ext cx="2085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cold </a:t>
              </a: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upstream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neutral mode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63334" y="1143000"/>
            <a:ext cx="38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</a:t>
            </a:r>
            <a:r>
              <a:rPr kumimoji="0" lang="en-US" sz="18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</a:t>
            </a:r>
            <a:endParaRPr kumimoji="0" lang="en-US" sz="1800" b="1" i="1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04800"/>
            <a:ext cx="453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=2/3 ……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why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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= 0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Curved Left Arrow 57"/>
          <p:cNvSpPr/>
          <p:nvPr/>
        </p:nvSpPr>
        <p:spPr>
          <a:xfrm>
            <a:off x="8305800" y="1752600"/>
            <a:ext cx="304800" cy="457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736852" y="2305050"/>
            <a:ext cx="663948" cy="171212"/>
          </a:xfrm>
          <a:custGeom>
            <a:avLst/>
            <a:gdLst>
              <a:gd name="connsiteX0" fmla="*/ 268605 w 657502"/>
              <a:gd name="connsiteY0" fmla="*/ 0 h 34290"/>
              <a:gd name="connsiteX1" fmla="*/ 651510 w 657502"/>
              <a:gd name="connsiteY1" fmla="*/ 28575 h 34290"/>
              <a:gd name="connsiteX2" fmla="*/ 0 w 657502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502" h="34290">
                <a:moveTo>
                  <a:pt x="268605" y="0"/>
                </a:moveTo>
                <a:cubicBezTo>
                  <a:pt x="482441" y="11430"/>
                  <a:pt x="696278" y="22860"/>
                  <a:pt x="651510" y="28575"/>
                </a:cubicBezTo>
                <a:cubicBezTo>
                  <a:pt x="606742" y="34290"/>
                  <a:pt x="303371" y="34290"/>
                  <a:pt x="0" y="3429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59"/>
          <p:cNvSpPr/>
          <p:nvPr/>
        </p:nvSpPr>
        <p:spPr>
          <a:xfrm flipH="1">
            <a:off x="3124200" y="2311400"/>
            <a:ext cx="663948" cy="171212"/>
          </a:xfrm>
          <a:custGeom>
            <a:avLst/>
            <a:gdLst>
              <a:gd name="connsiteX0" fmla="*/ 268605 w 657502"/>
              <a:gd name="connsiteY0" fmla="*/ 0 h 34290"/>
              <a:gd name="connsiteX1" fmla="*/ 651510 w 657502"/>
              <a:gd name="connsiteY1" fmla="*/ 28575 h 34290"/>
              <a:gd name="connsiteX2" fmla="*/ 0 w 657502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502" h="34290">
                <a:moveTo>
                  <a:pt x="268605" y="0"/>
                </a:moveTo>
                <a:cubicBezTo>
                  <a:pt x="482441" y="11430"/>
                  <a:pt x="696278" y="22860"/>
                  <a:pt x="651510" y="28575"/>
                </a:cubicBezTo>
                <a:cubicBezTo>
                  <a:pt x="606742" y="34290"/>
                  <a:pt x="303371" y="34290"/>
                  <a:pt x="0" y="34290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8200" y="2667000"/>
            <a:ext cx="13115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neutral heat returns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67600" y="2667000"/>
            <a:ext cx="1279517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charge heat returns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3524" y="4038600"/>
            <a:ext cx="679339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equal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number of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down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full equilibration ONLY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at large length…..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emitted heat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returns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66FF"/>
                </a:solidFill>
              </a:rPr>
              <a:t>what is </a:t>
            </a:r>
            <a:r>
              <a:rPr lang="en-US" b="1" i="1" dirty="0" smtClean="0">
                <a:solidFill>
                  <a:srgbClr val="0066FF"/>
                </a:solidFill>
              </a:rPr>
              <a:t>K</a:t>
            </a:r>
            <a:r>
              <a:rPr lang="en-US" b="1" dirty="0" smtClean="0">
                <a:solidFill>
                  <a:srgbClr val="0066FF"/>
                </a:solidFill>
              </a:rPr>
              <a:t> at short distance ?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5571530"/>
            <a:ext cx="3657600" cy="37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32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8" grpId="0" animBg="1"/>
      <p:bldP spid="13" grpId="0" animBg="1"/>
      <p:bldP spid="14" grpId="0" animBg="1"/>
      <p:bldP spid="2" grpId="0"/>
      <p:bldP spid="18" grpId="0"/>
      <p:bldP spid="59" grpId="0" animBg="1"/>
      <p:bldP spid="60" grpId="0" animBg="1"/>
      <p:bldP spid="64" grpId="0"/>
      <p:bldP spid="65" grpId="0"/>
      <p:bldP spid="5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H="1" flipV="1">
            <a:off x="1218918" y="2514600"/>
            <a:ext cx="282" cy="381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5791200"/>
            <a:ext cx="7848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974330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21780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273040" y="5715000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12870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62225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483870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199" y="386715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198" y="290322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63" y="5876667"/>
            <a:ext cx="222857" cy="1752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6" y="5874813"/>
            <a:ext cx="106667" cy="1752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15" y="5879847"/>
            <a:ext cx="106667" cy="1752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6" y="5855065"/>
            <a:ext cx="114286" cy="1752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96" y="5880476"/>
            <a:ext cx="102857" cy="1714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0" y="3773883"/>
            <a:ext cx="102857" cy="1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53" y="6040555"/>
            <a:ext cx="401905" cy="2552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2" y="4752985"/>
            <a:ext cx="85714" cy="17142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 flipH="1" flipV="1">
            <a:off x="1245021" y="3887406"/>
            <a:ext cx="6750032" cy="1757015"/>
          </a:xfrm>
          <a:custGeom>
            <a:avLst/>
            <a:gdLst>
              <a:gd name="connsiteX0" fmla="*/ 6759145 w 6759145"/>
              <a:gd name="connsiteY0" fmla="*/ 2897659 h 2897659"/>
              <a:gd name="connsiteX1" fmla="*/ 5090983 w 6759145"/>
              <a:gd name="connsiteY1" fmla="*/ 846437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5412259 w 6759145"/>
              <a:gd name="connsiteY1" fmla="*/ 1143000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6174812 w 6759145"/>
              <a:gd name="connsiteY1" fmla="*/ 1576063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6174812 w 6759145"/>
              <a:gd name="connsiteY1" fmla="*/ 1576063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4669035 w 6759145"/>
              <a:gd name="connsiteY1" fmla="*/ 347059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69035 w 6759145"/>
              <a:gd name="connsiteY1" fmla="*/ 347059 h 2897659"/>
              <a:gd name="connsiteX2" fmla="*/ 0 w 6759145"/>
              <a:gd name="connsiteY2" fmla="*/ 0 h 2897659"/>
              <a:gd name="connsiteX0" fmla="*/ 6721597 w 6721597"/>
              <a:gd name="connsiteY0" fmla="*/ 1757015 h 1757015"/>
              <a:gd name="connsiteX1" fmla="*/ 4669035 w 6721597"/>
              <a:gd name="connsiteY1" fmla="*/ 347059 h 1757015"/>
              <a:gd name="connsiteX2" fmla="*/ 0 w 6721597"/>
              <a:gd name="connsiteY2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21597" h="1757015">
                <a:moveTo>
                  <a:pt x="6721597" y="1757015"/>
                </a:moveTo>
                <a:cubicBezTo>
                  <a:pt x="6170742" y="-138983"/>
                  <a:pt x="3047822" y="18032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4" y="2809344"/>
            <a:ext cx="106667" cy="175238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1236486" y="4850068"/>
            <a:ext cx="6908203" cy="0"/>
          </a:xfrm>
          <a:prstGeom prst="straightConnector1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247481" y="3871228"/>
            <a:ext cx="6908203" cy="0"/>
          </a:xfrm>
          <a:prstGeom prst="straightConnector1">
            <a:avLst/>
          </a:prstGeom>
          <a:ln w="127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18" y="2667000"/>
            <a:ext cx="3108572" cy="388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9" y="3327059"/>
            <a:ext cx="1115429" cy="2514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8200" y="695980"/>
            <a:ext cx="468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 conductance   </a:t>
            </a:r>
            <a:r>
              <a:rPr lang="en-US" sz="20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w/length</a:t>
            </a:r>
            <a:endParaRPr lang="en-US" sz="2800" b="1" i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8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01"/>
          <p:cNvGrpSpPr/>
          <p:nvPr/>
        </p:nvGrpSpPr>
        <p:grpSpPr>
          <a:xfrm>
            <a:off x="762000" y="2895599"/>
            <a:ext cx="7591734" cy="2809199"/>
            <a:chOff x="136333" y="2218589"/>
            <a:chExt cx="10797134" cy="3995303"/>
          </a:xfrm>
        </p:grpSpPr>
        <p:pic>
          <p:nvPicPr>
            <p:cNvPr id="13" name="TVsP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984" y="2218589"/>
              <a:ext cx="5238483" cy="3928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linea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33" y="2253371"/>
              <a:ext cx="5280700" cy="3960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800"/>
            <p:cNvSpPr/>
            <p:nvPr/>
          </p:nvSpPr>
          <p:spPr>
            <a:xfrm>
              <a:off x="8314225" y="3627442"/>
              <a:ext cx="824192" cy="1"/>
            </a:xfrm>
            <a:prstGeom prst="line">
              <a:avLst/>
            </a:prstGeom>
            <a:noFill/>
            <a:ln w="19050" cap="flat">
              <a:solidFill>
                <a:srgbClr val="797979"/>
              </a:solidFill>
              <a:prstDash val="solid"/>
              <a:miter lim="400000"/>
              <a:headEnd type="triangle" w="med" len="sm"/>
              <a:tailEnd type="triangle" w="med" len="sm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709" rtl="0" fontAlgn="auto"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0"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868" y="304800"/>
            <a:ext cx="3672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i="1" kern="0" dirty="0" smtClean="0">
                <a:solidFill>
                  <a:srgbClr val="000099"/>
                </a:solidFill>
                <a:latin typeface="Tahoma"/>
              </a:rPr>
              <a:t> 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=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2/3    </a:t>
            </a:r>
            <a:r>
              <a:rPr lang="en-US" sz="2800" i="1" kern="0" dirty="0" smtClean="0">
                <a:solidFill>
                  <a:srgbClr val="000099"/>
                </a:solidFill>
                <a:latin typeface="Tahoma"/>
              </a:rPr>
              <a:t>L </a:t>
            </a:r>
            <a:r>
              <a:rPr lang="en-US" sz="2800" kern="0" dirty="0" smtClean="0">
                <a:solidFill>
                  <a:srgbClr val="000099"/>
                </a:solidFill>
                <a:latin typeface="Tahoma"/>
              </a:rPr>
              <a:t>~ 150</a:t>
            </a:r>
            <a:r>
              <a:rPr lang="en-US" sz="2800" kern="0" dirty="0" smtClean="0">
                <a:solidFill>
                  <a:srgbClr val="000099"/>
                </a:solidFill>
                <a:latin typeface="Tahoma"/>
                <a:sym typeface="Symbol" panose="05050102010706020507" pitchFamily="18" charset="2"/>
              </a:rPr>
              <a:t>m</a:t>
            </a:r>
            <a:endParaRPr lang="en-US" sz="2800" kern="0" dirty="0">
              <a:solidFill>
                <a:srgbClr val="000099"/>
              </a:solidFill>
              <a:latin typeface="Tahom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647825" y="1905000"/>
          <a:ext cx="58197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4" name="Equation" r:id="rId5" imgW="2361960" imgH="241200" progId="Equation.DSMT4">
                  <p:embed/>
                </p:oleObj>
              </mc:Choice>
              <mc:Fallback>
                <p:oleObj name="Equation" r:id="rId5" imgW="2361960" imgH="2412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5" y="1905000"/>
                        <a:ext cx="58197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0" y="1436623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 smtClean="0">
                <a:solidFill>
                  <a:srgbClr val="FF0000"/>
                </a:solidFill>
                <a:sym typeface="Symbol"/>
              </a:rPr>
              <a:t>K </a:t>
            </a:r>
            <a:r>
              <a:rPr lang="en-US" sz="2000" b="1" kern="0" dirty="0" smtClean="0">
                <a:solidFill>
                  <a:srgbClr val="FF0000"/>
                </a:solidFill>
                <a:sym typeface="Symbol"/>
              </a:rPr>
              <a:t>&gt; </a:t>
            </a:r>
            <a:r>
              <a:rPr lang="en-US" sz="2800" b="1" kern="0" dirty="0" smtClean="0">
                <a:solidFill>
                  <a:srgbClr val="FF0000"/>
                </a:solidFill>
                <a:sym typeface="Symbol"/>
              </a:rPr>
              <a:t>0</a:t>
            </a:r>
            <a:r>
              <a:rPr lang="en-US" sz="1600" kern="0" dirty="0" smtClean="0">
                <a:solidFill>
                  <a:srgbClr val="000000"/>
                </a:solidFill>
                <a:sym typeface="Symbol"/>
              </a:rPr>
              <a:t> </a:t>
            </a:r>
            <a:endParaRPr lang="en-US" sz="2000" kern="0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69291" y="3212123"/>
            <a:ext cx="1754909" cy="4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28866" y="3162303"/>
            <a:ext cx="1378904" cy="60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11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 panose="05050102010706020507" pitchFamily="18" charset="2"/>
              </a:rPr>
              <a:t></a:t>
            </a:r>
            <a:r>
              <a:rPr lang="en-US" sz="1100" b="1" i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 panose="05050102010706020507" pitchFamily="18" charset="2"/>
              </a:rPr>
              <a:t>N </a:t>
            </a:r>
            <a:r>
              <a:rPr lang="en-US" sz="11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 panose="05050102010706020507" pitchFamily="18" charset="2"/>
              </a:rPr>
              <a:t>=2</a:t>
            </a:r>
          </a:p>
          <a:p>
            <a:pPr algn="ctr" rtl="0"/>
            <a:endParaRPr lang="en-US" sz="1100" b="1" dirty="0">
              <a:solidFill>
                <a:srgbClr val="000000"/>
              </a:solidFill>
              <a:latin typeface="Tahoma" pitchFamily="34" charset="0"/>
              <a:cs typeface="Tahoma" pitchFamily="34" charset="0"/>
              <a:sym typeface="Symbol" panose="05050102010706020507" pitchFamily="18" charset="2"/>
            </a:endParaRPr>
          </a:p>
          <a:p>
            <a:pPr algn="ctr" rtl="0"/>
            <a:r>
              <a:rPr lang="en-US" sz="11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  <a:sym typeface="Symbol" panose="05050102010706020507" pitchFamily="18" charset="2"/>
              </a:rPr>
              <a:t>slope=0.330.01</a:t>
            </a:r>
            <a:endParaRPr lang="en-US" sz="1100" b="1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9600" y="3581400"/>
            <a:ext cx="4572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 sz="2800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49" y="3048000"/>
            <a:ext cx="53845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14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2743200" y="4337032"/>
            <a:ext cx="3352800" cy="228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3029020" lon="19311304" rev="18947287"/>
            </a:camera>
            <a:lightRig rig="threePt" dir="t"/>
          </a:scene3d>
          <a:sp3d extrusionH="12700">
            <a:bevelT w="127000" h="127000"/>
            <a:bevelB w="127000" h="127000"/>
          </a:sp3d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667000" y="4641832"/>
            <a:ext cx="3352800" cy="228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7C80"/>
              </a:gs>
              <a:gs pos="100000">
                <a:srgbClr val="000099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3029020" lon="19311304" rev="18947287"/>
            </a:camera>
            <a:lightRig rig="threePt" dir="t"/>
          </a:scene3d>
          <a:sp3d extrusionH="12700">
            <a:bevelT w="127000" h="127000"/>
            <a:bevelB w="127000" h="127000"/>
          </a:sp3d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 bwMode="auto">
          <a:xfrm rot="720442">
            <a:off x="3516051" y="4123407"/>
            <a:ext cx="457200" cy="152400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 rot="11575269">
            <a:off x="4865549" y="4736304"/>
            <a:ext cx="457200" cy="152400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2538" y="388620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US" sz="11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5733" y="4806506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lang="en-US" sz="11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67000" y="1905000"/>
            <a:ext cx="3352800" cy="381000"/>
            <a:chOff x="2667000" y="1905000"/>
            <a:chExt cx="3352800" cy="3810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667000" y="20574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74634" y="1905000"/>
              <a:ext cx="3449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T</a:t>
              </a:r>
              <a:r>
                <a:rPr kumimoji="0" lang="en-US" sz="11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m</a:t>
              </a:r>
              <a:endPara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5" name="Notched Right Arrow 24"/>
            <p:cNvSpPr/>
            <p:nvPr/>
          </p:nvSpPr>
          <p:spPr bwMode="auto">
            <a:xfrm rot="720442">
              <a:off x="4484949" y="2084880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76951" y="2938790"/>
            <a:ext cx="3352800" cy="337810"/>
            <a:chOff x="2676951" y="2938790"/>
            <a:chExt cx="3352800" cy="33781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2676951" y="30480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rgbClr val="000099"/>
                </a:gs>
                <a:gs pos="100000">
                  <a:srgbClr val="000099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54284" y="29387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T</a:t>
              </a:r>
              <a:r>
                <a:rPr kumimoji="0" lang="en-US" sz="11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0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26" name="Notched Right Arrow 25"/>
            <p:cNvSpPr/>
            <p:nvPr/>
          </p:nvSpPr>
          <p:spPr bwMode="auto">
            <a:xfrm rot="11575269">
              <a:off x="4560749" y="3097188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62003" y="2095755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1937" y="3033354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4474" y="2689176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non-interacting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54682" y="4343400"/>
            <a:ext cx="24432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interacting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long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equilibration length,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  <a:sym typeface="Symbo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modes do not equilibrate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685800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2/3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599" y="5280162"/>
            <a:ext cx="295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equal number of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down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modes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heat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diffuses in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2/3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length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dependence thermal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conductance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‘thermal conductivity’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971800" y="3505200"/>
            <a:ext cx="3057951" cy="762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4114800" y="3631101"/>
            <a:ext cx="609600" cy="432047"/>
            <a:chOff x="1447800" y="2996953"/>
            <a:chExt cx="609600" cy="432047"/>
          </a:xfrm>
        </p:grpSpPr>
        <p:sp>
          <p:nvSpPr>
            <p:cNvPr id="9" name="Rectangle 8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53579" y="307952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L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>
            <a:off x="2819400" y="4648200"/>
            <a:ext cx="2362200" cy="533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Group 30"/>
          <p:cNvGrpSpPr/>
          <p:nvPr/>
        </p:nvGrpSpPr>
        <p:grpSpPr>
          <a:xfrm>
            <a:off x="3705165" y="4740255"/>
            <a:ext cx="457200" cy="369330"/>
            <a:chOff x="1447800" y="2910544"/>
            <a:chExt cx="609600" cy="518456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53579" y="2910544"/>
              <a:ext cx="380875" cy="475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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74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/>
      <p:bldP spid="17" grpId="0"/>
      <p:bldP spid="28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8200" y="695980"/>
            <a:ext cx="6336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calculating  </a:t>
            </a:r>
            <a:r>
              <a:rPr lang="en-US" sz="2800" b="1" i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</a:t>
            </a:r>
            <a:r>
              <a:rPr lang="en-US" sz="2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(x)  &amp;  </a:t>
            </a:r>
            <a:r>
              <a:rPr lang="en-US" sz="28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</a:t>
            </a:r>
            <a:r>
              <a:rPr lang="en-US" sz="2800" b="1" i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…… </a:t>
            </a:r>
            <a:r>
              <a:rPr lang="en-US" sz="2800" b="1" i="1" dirty="0" smtClean="0">
                <a:solidFill>
                  <a:srgbClr val="FF0000"/>
                </a:solidFill>
              </a:rPr>
              <a:t>v </a:t>
            </a:r>
            <a:r>
              <a:rPr lang="en-US" sz="2800" b="1" dirty="0" smtClean="0">
                <a:solidFill>
                  <a:srgbClr val="FF0000"/>
                </a:solidFill>
              </a:rPr>
              <a:t>=2/3</a:t>
            </a:r>
            <a:endParaRPr lang="en-US" sz="2800" b="1" dirty="0">
              <a:solidFill>
                <a:srgbClr val="FF0000"/>
              </a:solidFill>
            </a:endParaRPr>
          </a:p>
          <a:p>
            <a:pPr algn="l" rtl="0"/>
            <a:endParaRPr lang="en-US" sz="2800" b="1" i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08992" y="3839661"/>
            <a:ext cx="4199297" cy="127100"/>
            <a:chOff x="1727200" y="3698642"/>
            <a:chExt cx="5740400" cy="154926"/>
          </a:xfrm>
          <a:gradFill>
            <a:gsLst>
              <a:gs pos="0">
                <a:srgbClr val="C00000"/>
              </a:gs>
              <a:gs pos="57000">
                <a:srgbClr val="4F81BD"/>
              </a:gs>
              <a:gs pos="100000">
                <a:srgbClr val="4F81BD"/>
              </a:gs>
            </a:gsLst>
            <a:lin ang="0" scaled="1"/>
          </a:gradFill>
        </p:grpSpPr>
        <p:grpSp>
          <p:nvGrpSpPr>
            <p:cNvPr id="65" name="Group 64"/>
            <p:cNvGrpSpPr/>
            <p:nvPr/>
          </p:nvGrpSpPr>
          <p:grpSpPr>
            <a:xfrm>
              <a:off x="1727200" y="3699216"/>
              <a:ext cx="5740400" cy="152400"/>
              <a:chOff x="1727200" y="1828800"/>
              <a:chExt cx="5740400" cy="152400"/>
            </a:xfrm>
            <a:grpFill/>
          </p:grpSpPr>
          <p:sp>
            <p:nvSpPr>
              <p:cNvPr id="68" name="Right Arrow 67"/>
              <p:cNvSpPr/>
              <p:nvPr/>
            </p:nvSpPr>
            <p:spPr>
              <a:xfrm>
                <a:off x="1727200" y="1828800"/>
                <a:ext cx="5740400" cy="152400"/>
              </a:xfrm>
              <a:prstGeom prst="rightArrow">
                <a:avLst>
                  <a:gd name="adj1" fmla="val 23333"/>
                  <a:gd name="adj2" fmla="val 66217"/>
                </a:avLst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cs typeface="Tahoma"/>
                </a:endParaRP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1981200" y="1905000"/>
                <a:ext cx="5257800" cy="0"/>
              </a:xfrm>
              <a:prstGeom prst="line">
                <a:avLst/>
              </a:prstGeom>
              <a:grpFill/>
              <a:ln w="41275" cap="flat" cmpd="sng" algn="ctr">
                <a:solidFill>
                  <a:sysClr val="window" lastClr="FFFFFF"/>
                </a:solidFill>
                <a:prstDash val="dash"/>
              </a:ln>
              <a:effectLst/>
            </p:spPr>
          </p:cxnSp>
        </p:grpSp>
        <p:sp>
          <p:nvSpPr>
            <p:cNvPr id="66" name="Right Arrow 65"/>
            <p:cNvSpPr/>
            <p:nvPr/>
          </p:nvSpPr>
          <p:spPr>
            <a:xfrm flipH="1">
              <a:off x="5414010" y="3701168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 flipH="1">
              <a:off x="3581400" y="3698642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08992" y="2180625"/>
            <a:ext cx="4199297" cy="125028"/>
            <a:chOff x="1727200" y="1828800"/>
            <a:chExt cx="5740400" cy="152400"/>
          </a:xfrm>
          <a:gradFill>
            <a:gsLst>
              <a:gs pos="0">
                <a:srgbClr val="C00000"/>
              </a:gs>
              <a:gs pos="85000">
                <a:srgbClr val="4F81BD"/>
              </a:gs>
              <a:gs pos="100000">
                <a:srgbClr val="4F81BD"/>
              </a:gs>
            </a:gsLst>
            <a:lin ang="0" scaled="1"/>
          </a:gradFill>
        </p:grpSpPr>
        <p:grpSp>
          <p:nvGrpSpPr>
            <p:cNvPr id="55" name="Group 54"/>
            <p:cNvGrpSpPr/>
            <p:nvPr/>
          </p:nvGrpSpPr>
          <p:grpSpPr>
            <a:xfrm>
              <a:off x="1727200" y="1828800"/>
              <a:ext cx="5740400" cy="152400"/>
              <a:chOff x="1727200" y="1828800"/>
              <a:chExt cx="5740400" cy="152400"/>
            </a:xfrm>
            <a:grpFill/>
          </p:grpSpPr>
          <p:sp>
            <p:nvSpPr>
              <p:cNvPr id="58" name="Right Arrow 57"/>
              <p:cNvSpPr/>
              <p:nvPr/>
            </p:nvSpPr>
            <p:spPr>
              <a:xfrm>
                <a:off x="1727200" y="1828800"/>
                <a:ext cx="5740400" cy="152400"/>
              </a:xfrm>
              <a:prstGeom prst="rightArrow">
                <a:avLst>
                  <a:gd name="adj1" fmla="val 23333"/>
                  <a:gd name="adj2" fmla="val 66217"/>
                </a:avLst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Calibri"/>
                  <a:cs typeface="Tahoma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981200" y="1905000"/>
                <a:ext cx="5257800" cy="0"/>
              </a:xfrm>
              <a:prstGeom prst="line">
                <a:avLst/>
              </a:prstGeom>
              <a:grpFill/>
              <a:ln w="50800" cap="flat" cmpd="sng" algn="ctr">
                <a:solidFill>
                  <a:sysClr val="window" lastClr="FFFFFF"/>
                </a:solidFill>
                <a:prstDash val="dash"/>
              </a:ln>
              <a:effectLst/>
            </p:spPr>
          </p:cxnSp>
        </p:grpSp>
        <p:sp>
          <p:nvSpPr>
            <p:cNvPr id="56" name="Right Arrow 55"/>
            <p:cNvSpPr/>
            <p:nvPr/>
          </p:nvSpPr>
          <p:spPr>
            <a:xfrm>
              <a:off x="5414010" y="1828800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3581400" y="1828800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08992" y="1964710"/>
            <a:ext cx="4199297" cy="125028"/>
            <a:chOff x="1727200" y="1600200"/>
            <a:chExt cx="5740400" cy="152400"/>
          </a:xfrm>
          <a:gradFill>
            <a:gsLst>
              <a:gs pos="0">
                <a:srgbClr val="C00000"/>
              </a:gs>
              <a:gs pos="85000">
                <a:srgbClr val="4F81BD"/>
              </a:gs>
              <a:gs pos="100000">
                <a:srgbClr val="4F81BD"/>
              </a:gs>
            </a:gsLst>
            <a:lin ang="0" scaled="1"/>
          </a:gradFill>
        </p:grpSpPr>
        <p:sp>
          <p:nvSpPr>
            <p:cNvPr id="47" name="Right Arrow 46"/>
            <p:cNvSpPr/>
            <p:nvPr/>
          </p:nvSpPr>
          <p:spPr>
            <a:xfrm flipH="1">
              <a:off x="5414010" y="1600200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  <p:sp>
          <p:nvSpPr>
            <p:cNvPr id="48" name="Right Arrow 47"/>
            <p:cNvSpPr/>
            <p:nvPr/>
          </p:nvSpPr>
          <p:spPr>
            <a:xfrm flipH="1">
              <a:off x="3581400" y="1600200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1727200" y="1600200"/>
              <a:ext cx="5740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08992" y="4090188"/>
            <a:ext cx="4199297" cy="125028"/>
            <a:chOff x="1727200" y="1600200"/>
            <a:chExt cx="5740400" cy="152400"/>
          </a:xfrm>
          <a:gradFill flip="none" rotWithShape="1">
            <a:gsLst>
              <a:gs pos="0">
                <a:srgbClr val="C00000"/>
              </a:gs>
              <a:gs pos="80000">
                <a:srgbClr val="4F81BD">
                  <a:lumMod val="45000"/>
                  <a:lumOff val="55000"/>
                </a:srgbClr>
              </a:gs>
              <a:gs pos="100000">
                <a:srgbClr val="4F81BD"/>
              </a:gs>
            </a:gsLst>
            <a:lin ang="0" scaled="1"/>
            <a:tileRect/>
          </a:gradFill>
        </p:grpSpPr>
        <p:sp>
          <p:nvSpPr>
            <p:cNvPr id="44" name="Right Arrow 43"/>
            <p:cNvSpPr/>
            <p:nvPr/>
          </p:nvSpPr>
          <p:spPr>
            <a:xfrm>
              <a:off x="5414010" y="1600200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3581400" y="1600200"/>
              <a:ext cx="152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1727200" y="1600200"/>
              <a:ext cx="5740400" cy="152400"/>
            </a:xfrm>
            <a:prstGeom prst="rightArrow">
              <a:avLst>
                <a:gd name="adj1" fmla="val 23333"/>
                <a:gd name="adj2" fmla="val 66217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  <a:cs typeface="Tahom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14401" y="1964710"/>
            <a:ext cx="668915" cy="2250506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cs typeface="Tahoma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2" y="2822444"/>
            <a:ext cx="433546" cy="33003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615384" y="1964710"/>
            <a:ext cx="668915" cy="225050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prstClr val="white"/>
              </a:solidFill>
              <a:latin typeface="Calibri"/>
              <a:cs typeface="Tahoma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65" y="2844969"/>
            <a:ext cx="298467" cy="3075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5355" y="169164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prstClr val="black"/>
                </a:solidFill>
                <a:latin typeface="Calibri"/>
              </a:rPr>
              <a:t>upper edge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8179" y="4118561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prstClr val="black"/>
                </a:solidFill>
                <a:latin typeface="Calibri"/>
              </a:rPr>
              <a:t>lower edge</a:t>
            </a: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71" y="4209318"/>
            <a:ext cx="313548" cy="2147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88" y="3581892"/>
            <a:ext cx="345779" cy="228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914401" y="4580728"/>
            <a:ext cx="5369897" cy="416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30" y="4715329"/>
            <a:ext cx="93358" cy="937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93" y="4733035"/>
            <a:ext cx="227124" cy="1250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60" y="4747364"/>
            <a:ext cx="168601" cy="126575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5604683" y="4310194"/>
            <a:ext cx="0" cy="35694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/>
            <a:tailEnd type="none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3263222" y="3941688"/>
            <a:ext cx="390200" cy="186734"/>
            <a:chOff x="3255602" y="3949308"/>
            <a:chExt cx="390200" cy="186734"/>
          </a:xfrm>
        </p:grpSpPr>
        <p:pic>
          <p:nvPicPr>
            <p:cNvPr id="32" name="Picture 3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345" y="3961025"/>
              <a:ext cx="140733" cy="175017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3534316" y="3949308"/>
              <a:ext cx="0" cy="150022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3645802" y="3949308"/>
              <a:ext cx="0" cy="150022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>
              <a:off x="3255602" y="3949308"/>
              <a:ext cx="0" cy="150022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headEnd type="triangle"/>
              <a:tailEnd type="none"/>
            </a:ln>
            <a:effectLst/>
          </p:spPr>
        </p:cxnSp>
      </p:grpSp>
      <p:sp>
        <p:nvSpPr>
          <p:cNvPr id="36" name="Circular Arrow 35"/>
          <p:cNvSpPr/>
          <p:nvPr/>
        </p:nvSpPr>
        <p:spPr>
          <a:xfrm flipH="1">
            <a:off x="3103403" y="2697801"/>
            <a:ext cx="724657" cy="909354"/>
          </a:xfrm>
          <a:prstGeom prst="circularArrow">
            <a:avLst>
              <a:gd name="adj1" fmla="val 21539"/>
              <a:gd name="adj2" fmla="val 2433375"/>
              <a:gd name="adj3" fmla="val 19302297"/>
              <a:gd name="adj4" fmla="val 52893"/>
              <a:gd name="adj5" fmla="val 2121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 smtClean="0">
              <a:solidFill>
                <a:prstClr val="black"/>
              </a:solidFill>
              <a:latin typeface="Calibri"/>
              <a:cs typeface="Tahoma"/>
            </a:endParaRPr>
          </a:p>
        </p:txBody>
      </p:sp>
      <p:sp>
        <p:nvSpPr>
          <p:cNvPr id="37" name="Rectangle 36"/>
          <p:cNvSpPr/>
          <p:nvPr/>
        </p:nvSpPr>
        <p:spPr>
          <a:xfrm rot="20412032">
            <a:off x="3217554" y="2704555"/>
            <a:ext cx="453550" cy="77081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17586862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Downstream</a:t>
            </a:r>
            <a:endParaRPr lang="en-US" sz="1050" b="1" kern="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93" y="2362200"/>
            <a:ext cx="359124" cy="2369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32" y="1752600"/>
            <a:ext cx="327567" cy="2243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45" y="2055597"/>
            <a:ext cx="140733" cy="175017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3534316" y="2064744"/>
            <a:ext cx="0" cy="150022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>
            <a:off x="3645802" y="2064744"/>
            <a:ext cx="0" cy="150022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>
            <a:off x="3255602" y="2064744"/>
            <a:ext cx="0" cy="150022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/>
            <a:tailEnd type="none"/>
          </a:ln>
          <a:effectLst/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553200" y="3657600"/>
          <a:ext cx="1879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6" name="Equation" r:id="rId22" imgW="1523880" imgH="241200" progId="Equation.DSMT4">
                  <p:embed/>
                </p:oleObj>
              </mc:Choice>
              <mc:Fallback>
                <p:oleObj name="Equation" r:id="rId22" imgW="1523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657600"/>
                        <a:ext cx="18796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/>
          </p:nvPr>
        </p:nvGraphicFramePr>
        <p:xfrm>
          <a:off x="6547461" y="4032638"/>
          <a:ext cx="1888190" cy="30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7" name="Equation" r:id="rId24" imgW="1523880" imgH="241200" progId="Equation.DSMT4">
                  <p:embed/>
                </p:oleObj>
              </mc:Choice>
              <mc:Fallback>
                <p:oleObj name="Equation" r:id="rId24" imgW="1523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7461" y="4032638"/>
                        <a:ext cx="1888190" cy="30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320943"/>
              </p:ext>
            </p:extLst>
          </p:nvPr>
        </p:nvGraphicFramePr>
        <p:xfrm>
          <a:off x="3036888" y="5094288"/>
          <a:ext cx="30480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8" name="Equation" r:id="rId26" imgW="1714320" imgH="431640" progId="Equation.DSMT4">
                  <p:embed/>
                </p:oleObj>
              </mc:Choice>
              <mc:Fallback>
                <p:oleObj name="Equation" r:id="rId26" imgW="17143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888" y="5094288"/>
                        <a:ext cx="3048000" cy="78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838200" y="5332512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Newton’s law of cooling</a:t>
            </a:r>
          </a:p>
        </p:txBody>
      </p:sp>
      <p:sp>
        <p:nvSpPr>
          <p:cNvPr id="74" name="Rectangle 9"/>
          <p:cNvSpPr>
            <a:spLocks noChangeArrowheads="1"/>
          </p:cNvSpPr>
          <p:nvPr/>
        </p:nvSpPr>
        <p:spPr bwMode="auto">
          <a:xfrm>
            <a:off x="0" y="1100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0" y="0"/>
          <a:ext cx="55245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9" name="Equation" r:id="rId28" imgW="558558" imgH="203112" progId="Equation.DSMT4">
                  <p:embed/>
                </p:oleObj>
              </mc:Choice>
              <mc:Fallback>
                <p:oleObj name="Equation" r:id="rId28" imgW="558558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5245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100043"/>
              </p:ext>
            </p:extLst>
          </p:nvPr>
        </p:nvGraphicFramePr>
        <p:xfrm>
          <a:off x="7086599" y="3175991"/>
          <a:ext cx="756309" cy="286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0" name="Equation" r:id="rId30" imgW="558558" imgH="203112" progId="Equation.DSMT4">
                  <p:embed/>
                </p:oleObj>
              </mc:Choice>
              <mc:Fallback>
                <p:oleObj name="Equation" r:id="rId30" imgW="558558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599" y="3175991"/>
                        <a:ext cx="756309" cy="2868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0" name="Straight Connector 79"/>
          <p:cNvCxnSpPr/>
          <p:nvPr/>
        </p:nvCxnSpPr>
        <p:spPr>
          <a:xfrm>
            <a:off x="1600200" y="4297492"/>
            <a:ext cx="0" cy="35694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6705600" y="2057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n</a:t>
            </a:r>
            <a:r>
              <a:rPr kumimoji="0" lang="en-US" sz="2400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d</a:t>
            </a:r>
            <a:r>
              <a:rPr kumimoji="0" lang="en-US" sz="2400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240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=</a:t>
            </a:r>
            <a:r>
              <a:rPr kumimoji="0" lang="en-US" sz="240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n</a:t>
            </a:r>
            <a:r>
              <a:rPr kumimoji="0" lang="en-US" sz="2400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u</a:t>
            </a:r>
            <a:r>
              <a:rPr kumimoji="0" lang="en-US" sz="240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+mn-cs"/>
              </a:rPr>
              <a:t>=1</a:t>
            </a:r>
            <a:endParaRPr kumimoji="0" lang="en-US" sz="240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151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FED04EB-40D2-4C36-BD0A-E605DFAB3D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66869"/>
              </p:ext>
            </p:extLst>
          </p:nvPr>
        </p:nvGraphicFramePr>
        <p:xfrm>
          <a:off x="609600" y="76200"/>
          <a:ext cx="7959261" cy="6090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2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FED04EB-40D2-4C36-BD0A-E605DFAB3D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76200"/>
                        <a:ext cx="7959261" cy="6090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 rot="2173852">
            <a:off x="3983997" y="2261715"/>
            <a:ext cx="2575971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 q u 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l 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b r a t 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o 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3125408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3868" y="609600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kern="0" dirty="0" smtClean="0">
                <a:solidFill>
                  <a:srgbClr val="000099"/>
                </a:solidFill>
                <a:latin typeface="Tahoma"/>
              </a:rPr>
              <a:t>v </a:t>
            </a: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=2/3</a:t>
            </a:r>
            <a:endParaRPr lang="en-US" sz="2800" b="1" kern="0" dirty="0">
              <a:solidFill>
                <a:srgbClr val="000099"/>
              </a:solidFill>
              <a:latin typeface="Tahom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503467"/>
              </p:ext>
            </p:extLst>
          </p:nvPr>
        </p:nvGraphicFramePr>
        <p:xfrm>
          <a:off x="1263650" y="3733800"/>
          <a:ext cx="66992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6" name="Equation" r:id="rId3" imgW="3682800" imgH="939600" progId="Equation.DSMT4">
                  <p:embed/>
                </p:oleObj>
              </mc:Choice>
              <mc:Fallback>
                <p:oleObj name="Equation" r:id="rId3" imgW="36828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3733800"/>
                        <a:ext cx="669925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037794"/>
              </p:ext>
            </p:extLst>
          </p:nvPr>
        </p:nvGraphicFramePr>
        <p:xfrm>
          <a:off x="2819400" y="1981200"/>
          <a:ext cx="33337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7" name="Equation" r:id="rId5" imgW="1739880" imgH="622080" progId="Equation.DSMT4">
                  <p:embed/>
                </p:oleObj>
              </mc:Choice>
              <mc:Fallback>
                <p:oleObj name="Equation" r:id="rId5" imgW="173988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981200"/>
                        <a:ext cx="3333750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7227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6570" y="304800"/>
            <a:ext cx="6271269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    yet….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thermal transport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may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distinguish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kern="0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non abelian   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abelian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685800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=3/5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35232" y="2901048"/>
            <a:ext cx="3441968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unequal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number of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down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modes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30750"/>
            <a:ext cx="329882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 bwMode="auto">
          <a:xfrm>
            <a:off x="3011061" y="4495800"/>
            <a:ext cx="3057951" cy="762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Group 30"/>
          <p:cNvGrpSpPr/>
          <p:nvPr/>
        </p:nvGrpSpPr>
        <p:grpSpPr>
          <a:xfrm>
            <a:off x="4154061" y="4572000"/>
            <a:ext cx="609600" cy="432047"/>
            <a:chOff x="1447800" y="2996953"/>
            <a:chExt cx="609600" cy="432047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53579" y="307952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L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90600" y="1905000"/>
            <a:ext cx="3352800" cy="381000"/>
            <a:chOff x="2667000" y="1905000"/>
            <a:chExt cx="3352800" cy="381000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2667000" y="20574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74634" y="1905000"/>
              <a:ext cx="3449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T</a:t>
              </a:r>
              <a:r>
                <a:rPr kumimoji="0" lang="en-US" sz="11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m</a:t>
              </a:r>
              <a:endPara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37" name="Notched Right Arrow 36"/>
            <p:cNvSpPr/>
            <p:nvPr/>
          </p:nvSpPr>
          <p:spPr bwMode="auto">
            <a:xfrm rot="720442">
              <a:off x="4484949" y="2084880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90600" y="2743200"/>
            <a:ext cx="3352800" cy="337810"/>
            <a:chOff x="2676951" y="2938790"/>
            <a:chExt cx="3352800" cy="337810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2676951" y="30480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rgbClr val="000099"/>
                </a:gs>
                <a:gs pos="100000">
                  <a:srgbClr val="000099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54284" y="29387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T</a:t>
              </a:r>
              <a:r>
                <a:rPr kumimoji="0" lang="en-US" sz="11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0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41" name="Notched Right Arrow 40"/>
            <p:cNvSpPr/>
            <p:nvPr/>
          </p:nvSpPr>
          <p:spPr bwMode="auto">
            <a:xfrm rot="11575269">
              <a:off x="4560749" y="3097188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118728" y="2095755"/>
            <a:ext cx="2343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90600" y="3472190"/>
            <a:ext cx="3352800" cy="337810"/>
            <a:chOff x="2676951" y="2938790"/>
            <a:chExt cx="3352800" cy="33781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2676951" y="3048000"/>
              <a:ext cx="335280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rgbClr val="000099"/>
                </a:gs>
                <a:gs pos="100000">
                  <a:srgbClr val="000099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3029020" lon="19311304" rev="18947287"/>
              </a:camera>
              <a:lightRig rig="threePt" dir="t"/>
            </a:scene3d>
            <a:sp3d extrusionH="12700">
              <a:bevelT w="127000" h="127000"/>
              <a:bevelB w="127000" h="127000"/>
            </a:sp3d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54284" y="29387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T</a:t>
              </a:r>
              <a:r>
                <a:rPr kumimoji="0" lang="en-US" sz="11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Tahoma"/>
                </a:rPr>
                <a:t>0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  <p:sp>
          <p:nvSpPr>
            <p:cNvPr id="48" name="Notched Right Arrow 47"/>
            <p:cNvSpPr/>
            <p:nvPr/>
          </p:nvSpPr>
          <p:spPr bwMode="auto">
            <a:xfrm rot="11575269">
              <a:off x="4560749" y="3097188"/>
              <a:ext cx="457200" cy="152400"/>
            </a:xfrm>
            <a:prstGeom prst="notched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298953" y="5281136"/>
            <a:ext cx="21547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shorter 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  <a:sym typeface="Symbo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nodes equilibrate fast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2667000" y="5867400"/>
            <a:ext cx="990600" cy="228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1" name="Group 50"/>
          <p:cNvGrpSpPr/>
          <p:nvPr/>
        </p:nvGrpSpPr>
        <p:grpSpPr>
          <a:xfrm>
            <a:off x="2895600" y="5791200"/>
            <a:ext cx="457200" cy="369330"/>
            <a:chOff x="1447800" y="2910544"/>
            <a:chExt cx="609600" cy="518456"/>
          </a:xfrm>
        </p:grpSpPr>
        <p:sp>
          <p:nvSpPr>
            <p:cNvPr id="52" name="Rectangle 51"/>
            <p:cNvSpPr/>
            <p:nvPr/>
          </p:nvSpPr>
          <p:spPr bwMode="auto">
            <a:xfrm>
              <a:off x="1447800" y="2996953"/>
              <a:ext cx="609600" cy="432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53579" y="2910544"/>
              <a:ext cx="380875" cy="475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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003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12117"/>
              </p:ext>
            </p:extLst>
          </p:nvPr>
        </p:nvGraphicFramePr>
        <p:xfrm>
          <a:off x="457200" y="863600"/>
          <a:ext cx="7315200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63" name="Acrobat Document" r:id="rId3" imgW="7315200" imgH="5600700" progId="AcroExch.Document.DC">
                  <p:embed/>
                </p:oleObj>
              </mc:Choice>
              <mc:Fallback>
                <p:oleObj name="Acrobat Document" r:id="rId3" imgW="7315200" imgH="56007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863600"/>
                        <a:ext cx="7315200" cy="560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16131" y="3302000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v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=3/5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 </a:t>
            </a:r>
            <a:r>
              <a:rPr lang="en-US" sz="2000" b="1" kern="0" dirty="0" smtClean="0">
                <a:solidFill>
                  <a:srgbClr val="0070C0"/>
                </a:solidFill>
                <a:latin typeface="+mj-lt"/>
                <a:sym typeface="Symbol"/>
              </a:rPr>
              <a:t>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-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</a:t>
            </a:r>
            <a:r>
              <a:rPr kumimoji="0" lang="en-US" sz="2400" b="1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sym typeface="Symbol"/>
              </a:rPr>
              <a:t>0</a:t>
            </a:r>
            <a:r>
              <a:rPr lang="en-US" kern="0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b="1" kern="0" dirty="0">
                <a:solidFill>
                  <a:srgbClr val="0070C0"/>
                </a:solidFill>
                <a:sym typeface="Symbol"/>
              </a:rPr>
              <a:t></a:t>
            </a:r>
            <a:endParaRPr kumimoji="0" lang="en-US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799" y="4622740"/>
            <a:ext cx="192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v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=2/3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sym typeface="Symbol"/>
              </a:rPr>
              <a:t> </a:t>
            </a:r>
            <a:r>
              <a:rPr lang="en-US" sz="2800" b="1" i="1" kern="0" dirty="0" smtClean="0">
                <a:solidFill>
                  <a:srgbClr val="00B050"/>
                </a:solidFill>
                <a:sym typeface="Symbol"/>
              </a:rPr>
              <a:t> </a:t>
            </a:r>
            <a:r>
              <a:rPr lang="en-US" b="1" kern="0" dirty="0" smtClean="0">
                <a:solidFill>
                  <a:srgbClr val="00B050"/>
                </a:solidFill>
                <a:sym typeface="Symbol"/>
              </a:rPr>
              <a:t>&gt;0</a:t>
            </a:r>
            <a:endParaRPr kumimoji="0" lang="en-US" b="1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3400" y="60198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64350" y="863600"/>
            <a:ext cx="1828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7200" y="939800"/>
            <a:ext cx="6553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5471" y="1581150"/>
            <a:ext cx="210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v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=4/7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 </a:t>
            </a:r>
            <a:r>
              <a:rPr lang="en-US" sz="1600" b="1" kern="0" dirty="0" smtClean="0">
                <a:solidFill>
                  <a:srgbClr val="FF0000"/>
                </a:solidFill>
                <a:sym typeface="Symbol"/>
              </a:rPr>
              <a:t>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-2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</a:t>
            </a:r>
            <a:r>
              <a:rPr kumimoji="0" lang="en-US" sz="2400" b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Symbol"/>
              </a:rPr>
              <a:t>0</a:t>
            </a:r>
            <a:r>
              <a:rPr lang="en-US" sz="1600" b="1" kern="0" dirty="0">
                <a:solidFill>
                  <a:srgbClr val="FF0000"/>
                </a:solidFill>
                <a:sym typeface="Symbol"/>
              </a:rPr>
              <a:t> 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4572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hole-states with more upstream neutral modes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863850" y="2368550"/>
            <a:ext cx="1117600" cy="228600"/>
          </a:xfrm>
          <a:prstGeom prst="roundRect">
            <a:avLst/>
          </a:prstGeom>
          <a:solidFill>
            <a:srgbClr val="0066FF">
              <a:alpha val="14118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3850" y="2870200"/>
            <a:ext cx="1117600" cy="228600"/>
          </a:xfrm>
          <a:prstGeom prst="roundRect">
            <a:avLst/>
          </a:prstGeom>
          <a:solidFill>
            <a:srgbClr val="FF0000">
              <a:alpha val="14118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863850" y="1839615"/>
            <a:ext cx="1117600" cy="228600"/>
          </a:xfrm>
          <a:prstGeom prst="roundRect">
            <a:avLst/>
          </a:prstGeom>
          <a:solidFill>
            <a:srgbClr val="00B050">
              <a:alpha val="14118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41367" y="2768600"/>
            <a:ext cx="330233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73193" y="3113127"/>
            <a:ext cx="3127519" cy="76206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6802154" y="1473200"/>
            <a:ext cx="196317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827279" y="3225800"/>
            <a:ext cx="189865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802395" y="4597400"/>
            <a:ext cx="189865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58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H="1" flipV="1">
            <a:off x="1202870" y="1600200"/>
            <a:ext cx="16332" cy="472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5791200"/>
            <a:ext cx="7848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974330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21780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273040" y="5715000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12870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62225" y="5716905"/>
            <a:ext cx="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483870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199" y="386715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198" y="289560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63" y="5876667"/>
            <a:ext cx="222857" cy="1752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6" y="5874813"/>
            <a:ext cx="106667" cy="1752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15" y="5879847"/>
            <a:ext cx="106667" cy="1752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6" y="5855065"/>
            <a:ext cx="114286" cy="1752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96" y="5880476"/>
            <a:ext cx="102857" cy="1714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7" y="1779679"/>
            <a:ext cx="114286" cy="17523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0" y="3773883"/>
            <a:ext cx="102857" cy="1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53" y="6040555"/>
            <a:ext cx="401905" cy="2552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2" y="4752985"/>
            <a:ext cx="85714" cy="171429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 flipH="1" flipV="1">
            <a:off x="1253185" y="3887406"/>
            <a:ext cx="6750032" cy="1757015"/>
          </a:xfrm>
          <a:custGeom>
            <a:avLst/>
            <a:gdLst>
              <a:gd name="connsiteX0" fmla="*/ 6759145 w 6759145"/>
              <a:gd name="connsiteY0" fmla="*/ 2897659 h 2897659"/>
              <a:gd name="connsiteX1" fmla="*/ 5090983 w 6759145"/>
              <a:gd name="connsiteY1" fmla="*/ 846437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5412259 w 6759145"/>
              <a:gd name="connsiteY1" fmla="*/ 1143000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6174812 w 6759145"/>
              <a:gd name="connsiteY1" fmla="*/ 1576063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6174812 w 6759145"/>
              <a:gd name="connsiteY1" fmla="*/ 1576063 h 2897659"/>
              <a:gd name="connsiteX2" fmla="*/ 4669035 w 6759145"/>
              <a:gd name="connsiteY2" fmla="*/ 347059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4669035 w 6759145"/>
              <a:gd name="connsiteY1" fmla="*/ 347059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69035 w 6759145"/>
              <a:gd name="connsiteY1" fmla="*/ 347059 h 2897659"/>
              <a:gd name="connsiteX2" fmla="*/ 0 w 6759145"/>
              <a:gd name="connsiteY2" fmla="*/ 0 h 2897659"/>
              <a:gd name="connsiteX0" fmla="*/ 6721597 w 6721597"/>
              <a:gd name="connsiteY0" fmla="*/ 1757015 h 1757015"/>
              <a:gd name="connsiteX1" fmla="*/ 4669035 w 6721597"/>
              <a:gd name="connsiteY1" fmla="*/ 347059 h 1757015"/>
              <a:gd name="connsiteX2" fmla="*/ 0 w 6721597"/>
              <a:gd name="connsiteY2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  <a:gd name="connsiteX0" fmla="*/ 6721597 w 6721597"/>
              <a:gd name="connsiteY0" fmla="*/ 1757015 h 1757015"/>
              <a:gd name="connsiteX1" fmla="*/ 0 w 6721597"/>
              <a:gd name="connsiteY1" fmla="*/ 0 h 175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21597" h="1757015">
                <a:moveTo>
                  <a:pt x="6721597" y="1757015"/>
                </a:moveTo>
                <a:cubicBezTo>
                  <a:pt x="6170742" y="-138983"/>
                  <a:pt x="3047822" y="18032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flipH="1" flipV="1">
            <a:off x="1256988" y="2895057"/>
            <a:ext cx="6709177" cy="1905671"/>
          </a:xfrm>
          <a:custGeom>
            <a:avLst/>
            <a:gdLst>
              <a:gd name="connsiteX0" fmla="*/ 6759145 w 6759145"/>
              <a:gd name="connsiteY0" fmla="*/ 2897659 h 2897659"/>
              <a:gd name="connsiteX1" fmla="*/ 5090983 w 6759145"/>
              <a:gd name="connsiteY1" fmla="*/ 846437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5412259 w 6759145"/>
              <a:gd name="connsiteY1" fmla="*/ 1143000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4219831 w 6759145"/>
              <a:gd name="connsiteY1" fmla="*/ 426307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0 w 6759145"/>
              <a:gd name="connsiteY1" fmla="*/ 0 h 2897659"/>
              <a:gd name="connsiteX0" fmla="*/ 6721437 w 6721437"/>
              <a:gd name="connsiteY0" fmla="*/ 1954978 h 1954978"/>
              <a:gd name="connsiteX1" fmla="*/ 0 w 6721437"/>
              <a:gd name="connsiteY1" fmla="*/ 0 h 1954978"/>
              <a:gd name="connsiteX0" fmla="*/ 6721437 w 6721437"/>
              <a:gd name="connsiteY0" fmla="*/ 1954978 h 1954978"/>
              <a:gd name="connsiteX1" fmla="*/ 0 w 6721437"/>
              <a:gd name="connsiteY1" fmla="*/ 0 h 1954978"/>
              <a:gd name="connsiteX0" fmla="*/ 6721437 w 6721437"/>
              <a:gd name="connsiteY0" fmla="*/ 1976959 h 1976959"/>
              <a:gd name="connsiteX1" fmla="*/ 0 w 6721437"/>
              <a:gd name="connsiteY1" fmla="*/ 21981 h 1976959"/>
              <a:gd name="connsiteX0" fmla="*/ 6721437 w 6721437"/>
              <a:gd name="connsiteY0" fmla="*/ 1954978 h 1954978"/>
              <a:gd name="connsiteX1" fmla="*/ 0 w 6721437"/>
              <a:gd name="connsiteY1" fmla="*/ 0 h 1954978"/>
              <a:gd name="connsiteX0" fmla="*/ 6721437 w 6721437"/>
              <a:gd name="connsiteY0" fmla="*/ 1954978 h 1954978"/>
              <a:gd name="connsiteX1" fmla="*/ 0 w 6721437"/>
              <a:gd name="connsiteY1" fmla="*/ 0 h 1954978"/>
              <a:gd name="connsiteX0" fmla="*/ 6721437 w 6721437"/>
              <a:gd name="connsiteY0" fmla="*/ 1954978 h 1954978"/>
              <a:gd name="connsiteX1" fmla="*/ 0 w 6721437"/>
              <a:gd name="connsiteY1" fmla="*/ 0 h 1954978"/>
              <a:gd name="connsiteX0" fmla="*/ 6721437 w 6721437"/>
              <a:gd name="connsiteY0" fmla="*/ 1954978 h 1954978"/>
              <a:gd name="connsiteX1" fmla="*/ 0 w 6721437"/>
              <a:gd name="connsiteY1" fmla="*/ 0 h 195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21437" h="1954978">
                <a:moveTo>
                  <a:pt x="6721437" y="1954978"/>
                </a:moveTo>
                <a:cubicBezTo>
                  <a:pt x="6196635" y="-393505"/>
                  <a:pt x="2777807" y="161465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239081" y="1954917"/>
            <a:ext cx="6718558" cy="1904681"/>
          </a:xfrm>
          <a:custGeom>
            <a:avLst/>
            <a:gdLst>
              <a:gd name="connsiteX0" fmla="*/ 6759145 w 6759145"/>
              <a:gd name="connsiteY0" fmla="*/ 2897659 h 2897659"/>
              <a:gd name="connsiteX1" fmla="*/ 5090983 w 6759145"/>
              <a:gd name="connsiteY1" fmla="*/ 846437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4646139 w 6759145"/>
              <a:gd name="connsiteY1" fmla="*/ 599302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5412259 w 6759145"/>
              <a:gd name="connsiteY1" fmla="*/ 1143000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646139 w 6759145"/>
              <a:gd name="connsiteY2" fmla="*/ 599302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3404285 w 6759145"/>
              <a:gd name="connsiteY2" fmla="*/ 222421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188939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4219831 w 6759145"/>
              <a:gd name="connsiteY2" fmla="*/ 426307 h 2897659"/>
              <a:gd name="connsiteX3" fmla="*/ 0 w 6759145"/>
              <a:gd name="connsiteY3" fmla="*/ 0 h 2897659"/>
              <a:gd name="connsiteX0" fmla="*/ 6759145 w 6759145"/>
              <a:gd name="connsiteY0" fmla="*/ 2897659 h 2897659"/>
              <a:gd name="connsiteX1" fmla="*/ 5974491 w 6759145"/>
              <a:gd name="connsiteY1" fmla="*/ 1618735 h 2897659"/>
              <a:gd name="connsiteX2" fmla="*/ 0 w 6759145"/>
              <a:gd name="connsiteY2" fmla="*/ 0 h 2897659"/>
              <a:gd name="connsiteX0" fmla="*/ 6759145 w 6759145"/>
              <a:gd name="connsiteY0" fmla="*/ 2897659 h 2897659"/>
              <a:gd name="connsiteX1" fmla="*/ 0 w 6759145"/>
              <a:gd name="connsiteY1" fmla="*/ 0 h 2897659"/>
              <a:gd name="connsiteX0" fmla="*/ 6742211 w 6742211"/>
              <a:gd name="connsiteY0" fmla="*/ 5214701 h 5214701"/>
              <a:gd name="connsiteX1" fmla="*/ 0 w 6742211"/>
              <a:gd name="connsiteY1" fmla="*/ 0 h 5214701"/>
              <a:gd name="connsiteX0" fmla="*/ 6784545 w 6784545"/>
              <a:gd name="connsiteY0" fmla="*/ 5197910 h 5197910"/>
              <a:gd name="connsiteX1" fmla="*/ 0 w 6784545"/>
              <a:gd name="connsiteY1" fmla="*/ 0 h 5197910"/>
              <a:gd name="connsiteX0" fmla="*/ 6784545 w 6784545"/>
              <a:gd name="connsiteY0" fmla="*/ 5197910 h 5197910"/>
              <a:gd name="connsiteX1" fmla="*/ 0 w 6784545"/>
              <a:gd name="connsiteY1" fmla="*/ 0 h 5197910"/>
              <a:gd name="connsiteX0" fmla="*/ 6737411 w 6737411"/>
              <a:gd name="connsiteY0" fmla="*/ 3814540 h 3814540"/>
              <a:gd name="connsiteX1" fmla="*/ 0 w 6737411"/>
              <a:gd name="connsiteY1" fmla="*/ 0 h 3814540"/>
              <a:gd name="connsiteX0" fmla="*/ 6737411 w 6737411"/>
              <a:gd name="connsiteY0" fmla="*/ 3814540 h 3814540"/>
              <a:gd name="connsiteX1" fmla="*/ 0 w 6737411"/>
              <a:gd name="connsiteY1" fmla="*/ 0 h 3814540"/>
              <a:gd name="connsiteX0" fmla="*/ 6737411 w 6737411"/>
              <a:gd name="connsiteY0" fmla="*/ 3814540 h 3814540"/>
              <a:gd name="connsiteX1" fmla="*/ 0 w 6737411"/>
              <a:gd name="connsiteY1" fmla="*/ 0 h 3814540"/>
              <a:gd name="connsiteX0" fmla="*/ 6718558 w 6718558"/>
              <a:gd name="connsiteY0" fmla="*/ 3777153 h 3777153"/>
              <a:gd name="connsiteX1" fmla="*/ 0 w 6718558"/>
              <a:gd name="connsiteY1" fmla="*/ 0 h 377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8558" h="3777153">
                <a:moveTo>
                  <a:pt x="6718558" y="3777153"/>
                </a:moveTo>
                <a:cubicBezTo>
                  <a:pt x="2392573" y="3540051"/>
                  <a:pt x="790933" y="4144189"/>
                  <a:pt x="0" y="0"/>
                </a:cubicBezTo>
              </a:path>
            </a:pathLst>
          </a:custGeom>
          <a:noFill/>
          <a:ln w="38100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4" y="2809344"/>
            <a:ext cx="106667" cy="175238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1236486" y="4850068"/>
            <a:ext cx="6908203" cy="0"/>
          </a:xfrm>
          <a:prstGeom prst="straightConnector1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247481" y="3871228"/>
            <a:ext cx="6908203" cy="0"/>
          </a:xfrm>
          <a:prstGeom prst="straightConnector1">
            <a:avLst/>
          </a:prstGeom>
          <a:ln w="127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84" y="3251978"/>
            <a:ext cx="3247619" cy="4647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54" y="4244011"/>
            <a:ext cx="3213334" cy="4628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53" y="5093997"/>
            <a:ext cx="3108572" cy="388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9" y="3327059"/>
            <a:ext cx="1115429" cy="2514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8200" y="695980"/>
            <a:ext cx="468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 conductance   </a:t>
            </a:r>
            <a:r>
              <a:rPr lang="en-US" sz="20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w/length</a:t>
            </a:r>
            <a:endParaRPr lang="en-US" sz="2800" b="1" i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02870" y="1981200"/>
            <a:ext cx="666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60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50242" y="2222723"/>
            <a:ext cx="4773097" cy="2246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fractional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interacting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  1D mode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and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  neutral mode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K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=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Symbol"/>
              </a:rPr>
              <a:t>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Symbol"/>
              </a:rPr>
              <a:t>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7850191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877" b="15023"/>
          <a:stretch/>
        </p:blipFill>
        <p:spPr>
          <a:xfrm>
            <a:off x="1219199" y="322759"/>
            <a:ext cx="6706737" cy="61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99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451123" y="54474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12004" y="54474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6200" y="5308937"/>
            <a:ext cx="12293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5/2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PH-Pfaffian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BCE617-0A49-4040-8FAD-30A0E438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849868"/>
            <a:ext cx="7528560" cy="53464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43400" y="5616713"/>
            <a:ext cx="533400" cy="26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30868"/>
            <a:ext cx="1889924" cy="49381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69746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excited Landau level</a:t>
            </a:r>
            <a:endParaRPr lang="en-US" sz="2800" b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62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3" name="Rectangle 33"/>
          <p:cNvSpPr>
            <a:spLocks noChangeArrowheads="1"/>
          </p:cNvSpPr>
          <p:nvPr/>
        </p:nvSpPr>
        <p:spPr bwMode="auto">
          <a:xfrm>
            <a:off x="5714999" y="1021492"/>
            <a:ext cx="2819401" cy="42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000">
                <a:solidFill>
                  <a:schemeClr val="tx2"/>
                </a:solidFill>
                <a:latin typeface="Tahoma" pitchFamily="34" charset="0"/>
              </a:defRPr>
            </a:lvl1pPr>
            <a:lvl2pPr algn="l">
              <a:defRPr sz="3000">
                <a:solidFill>
                  <a:schemeClr val="tx2"/>
                </a:solidFill>
                <a:latin typeface="Tahoma" pitchFamily="34" charset="0"/>
              </a:defRPr>
            </a:lvl2pPr>
            <a:lvl3pPr algn="l">
              <a:defRPr sz="3000">
                <a:solidFill>
                  <a:schemeClr val="tx2"/>
                </a:solidFill>
                <a:latin typeface="Tahoma" pitchFamily="34" charset="0"/>
              </a:defRPr>
            </a:lvl3pPr>
            <a:lvl4pPr algn="l">
              <a:defRPr sz="3000">
                <a:solidFill>
                  <a:schemeClr val="tx2"/>
                </a:solidFill>
                <a:latin typeface="Tahoma" pitchFamily="34" charset="0"/>
              </a:defRPr>
            </a:lvl4pPr>
            <a:lvl5pPr algn="l">
              <a:defRPr sz="3000">
                <a:solidFill>
                  <a:schemeClr val="tx2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Moore - Read </a:t>
            </a:r>
            <a:r>
              <a:rPr kumimoji="0" lang="en-US" altLang="en-US" sz="105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05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</a:t>
            </a:r>
            <a:endParaRPr kumimoji="0" lang="en-US" altLang="en-US" sz="180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6362" name="Text Box 42"/>
          <p:cNvSpPr txBox="1">
            <a:spLocks noChangeArrowheads="1"/>
          </p:cNvSpPr>
          <p:nvPr/>
        </p:nvSpPr>
        <p:spPr bwMode="auto">
          <a:xfrm>
            <a:off x="1447800" y="4781490"/>
            <a:ext cx="320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at 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v </a:t>
            </a:r>
            <a:r>
              <a:rPr kumimoji="0" lang="en-US" altLang="en-US" sz="20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= 5/2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……</a:t>
            </a:r>
            <a:r>
              <a:rPr kumimoji="0" lang="en-US" alt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R</a:t>
            </a:r>
            <a:r>
              <a:rPr kumimoji="0" lang="en-US" altLang="en-US" sz="20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xx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=0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46764" y="3765291"/>
            <a:ext cx="4559033" cy="730506"/>
            <a:chOff x="3733800" y="2193925"/>
            <a:chExt cx="4537587" cy="685800"/>
          </a:xfrm>
        </p:grpSpPr>
        <p:sp>
          <p:nvSpPr>
            <p:cNvPr id="696327" name="AutoShape 7"/>
            <p:cNvSpPr>
              <a:spLocks noChangeArrowheads="1"/>
            </p:cNvSpPr>
            <p:nvPr/>
          </p:nvSpPr>
          <p:spPr bwMode="auto">
            <a:xfrm>
              <a:off x="4495800" y="2544763"/>
              <a:ext cx="685800" cy="152400"/>
            </a:xfrm>
            <a:prstGeom prst="rightArrow">
              <a:avLst>
                <a:gd name="adj1" fmla="val 50000"/>
                <a:gd name="adj2" fmla="val 1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696328" name="Group 8"/>
            <p:cNvGrpSpPr>
              <a:grpSpLocks/>
            </p:cNvGrpSpPr>
            <p:nvPr/>
          </p:nvGrpSpPr>
          <p:grpSpPr bwMode="auto">
            <a:xfrm>
              <a:off x="3733800" y="2316163"/>
              <a:ext cx="762000" cy="473075"/>
              <a:chOff x="2832" y="1440"/>
              <a:chExt cx="480" cy="298"/>
            </a:xfrm>
          </p:grpSpPr>
          <p:sp>
            <p:nvSpPr>
              <p:cNvPr id="696329" name="Line 9"/>
              <p:cNvSpPr>
                <a:spLocks noChangeShapeType="1"/>
              </p:cNvSpPr>
              <p:nvPr/>
            </p:nvSpPr>
            <p:spPr bwMode="auto">
              <a:xfrm flipV="1">
                <a:off x="3168" y="144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6330" name="Text Box 10"/>
              <p:cNvSpPr txBox="1">
                <a:spLocks noChangeArrowheads="1"/>
              </p:cNvSpPr>
              <p:nvPr/>
            </p:nvSpPr>
            <p:spPr bwMode="auto">
              <a:xfrm>
                <a:off x="2832" y="1488"/>
                <a:ext cx="48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B</a:t>
                </a:r>
                <a:r>
                  <a:rPr kumimoji="0" lang="en-US" altLang="en-US" sz="2000" b="0" i="1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Arial" charset="0"/>
                  </a:rPr>
                  <a:t>ext</a:t>
                </a:r>
                <a:endParaRPr kumimoji="0" lang="en-US" alt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696331" name="Group 11"/>
            <p:cNvGrpSpPr>
              <a:grpSpLocks/>
            </p:cNvGrpSpPr>
            <p:nvPr/>
          </p:nvGrpSpPr>
          <p:grpSpPr bwMode="auto">
            <a:xfrm>
              <a:off x="5351463" y="2193925"/>
              <a:ext cx="1219200" cy="685800"/>
              <a:chOff x="4224" y="864"/>
              <a:chExt cx="768" cy="432"/>
            </a:xfrm>
          </p:grpSpPr>
          <p:sp>
            <p:nvSpPr>
              <p:cNvPr id="696332" name="Line 12"/>
              <p:cNvSpPr>
                <a:spLocks noChangeShapeType="1"/>
              </p:cNvSpPr>
              <p:nvPr/>
            </p:nvSpPr>
            <p:spPr bwMode="auto">
              <a:xfrm flipV="1">
                <a:off x="4272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6334" name="Line 14"/>
              <p:cNvSpPr>
                <a:spLocks noChangeShapeType="1"/>
              </p:cNvSpPr>
              <p:nvPr/>
            </p:nvSpPr>
            <p:spPr bwMode="auto">
              <a:xfrm flipV="1">
                <a:off x="4368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6335" name="Line 15"/>
              <p:cNvSpPr>
                <a:spLocks noChangeShapeType="1"/>
              </p:cNvSpPr>
              <p:nvPr/>
            </p:nvSpPr>
            <p:spPr bwMode="auto">
              <a:xfrm flipV="1">
                <a:off x="4848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6336" name="Line 16"/>
              <p:cNvSpPr>
                <a:spLocks noChangeShapeType="1"/>
              </p:cNvSpPr>
              <p:nvPr/>
            </p:nvSpPr>
            <p:spPr bwMode="auto">
              <a:xfrm flipV="1">
                <a:off x="4944" y="86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6337" name="Oval 17"/>
              <p:cNvSpPr>
                <a:spLocks noChangeArrowheads="1"/>
              </p:cNvSpPr>
              <p:nvPr/>
            </p:nvSpPr>
            <p:spPr bwMode="auto">
              <a:xfrm>
                <a:off x="4224" y="1104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96338" name="Oval 18"/>
              <p:cNvSpPr>
                <a:spLocks noChangeArrowheads="1"/>
              </p:cNvSpPr>
              <p:nvPr/>
            </p:nvSpPr>
            <p:spPr bwMode="auto">
              <a:xfrm>
                <a:off x="4800" y="1104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96366" name="Text Box 46"/>
            <p:cNvSpPr txBox="1">
              <a:spLocks noChangeArrowheads="1"/>
            </p:cNvSpPr>
            <p:nvPr/>
          </p:nvSpPr>
          <p:spPr bwMode="auto">
            <a:xfrm>
              <a:off x="6900862" y="2247900"/>
              <a:ext cx="1370525" cy="54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B</a:t>
              </a:r>
              <a:r>
                <a:rPr kumimoji="0" lang="en-US" altLang="en-US" sz="32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*</a:t>
              </a:r>
              <a:r>
                <a:rPr kumimoji="0" lang="en-US" altLang="en-US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=0  </a:t>
              </a:r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914400" y="5254700"/>
            <a:ext cx="4572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BCS of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kumimoji="0" lang="en-US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polarized  </a:t>
            </a:r>
            <a:r>
              <a:rPr kumimoji="0" lang="en-US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composite fermions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w/ </a:t>
            </a:r>
            <a:r>
              <a:rPr kumimoji="0" lang="en-US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odd orbital angular momentum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38800" y="4800600"/>
            <a:ext cx="2362200" cy="1524000"/>
            <a:chOff x="5410200" y="4724400"/>
            <a:chExt cx="2362200" cy="1524000"/>
          </a:xfrm>
        </p:grpSpPr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5410200" y="5105400"/>
              <a:ext cx="2362200" cy="1143000"/>
              <a:chOff x="3312" y="1584"/>
              <a:chExt cx="1488" cy="720"/>
            </a:xfrm>
          </p:grpSpPr>
          <p:sp>
            <p:nvSpPr>
              <p:cNvPr id="37" name="Line 20"/>
              <p:cNvSpPr>
                <a:spLocks noChangeShapeType="1"/>
              </p:cNvSpPr>
              <p:nvPr/>
            </p:nvSpPr>
            <p:spPr bwMode="auto">
              <a:xfrm flipV="1">
                <a:off x="3744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" name="Line 21"/>
              <p:cNvSpPr>
                <a:spLocks noChangeShapeType="1"/>
              </p:cNvSpPr>
              <p:nvPr/>
            </p:nvSpPr>
            <p:spPr bwMode="auto">
              <a:xfrm flipV="1">
                <a:off x="3840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" name="Line 22"/>
              <p:cNvSpPr>
                <a:spLocks noChangeShapeType="1"/>
              </p:cNvSpPr>
              <p:nvPr/>
            </p:nvSpPr>
            <p:spPr bwMode="auto">
              <a:xfrm flipV="1">
                <a:off x="4320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" name="Line 23"/>
              <p:cNvSpPr>
                <a:spLocks noChangeShapeType="1"/>
              </p:cNvSpPr>
              <p:nvPr/>
            </p:nvSpPr>
            <p:spPr bwMode="auto">
              <a:xfrm flipV="1">
                <a:off x="4416" y="168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1" name="Oval 24"/>
              <p:cNvSpPr>
                <a:spLocks noChangeArrowheads="1"/>
              </p:cNvSpPr>
              <p:nvPr/>
            </p:nvSpPr>
            <p:spPr bwMode="auto">
              <a:xfrm>
                <a:off x="3696" y="1920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2" name="Oval 25"/>
              <p:cNvSpPr>
                <a:spLocks noChangeArrowheads="1"/>
              </p:cNvSpPr>
              <p:nvPr/>
            </p:nvSpPr>
            <p:spPr bwMode="auto">
              <a:xfrm>
                <a:off x="4272" y="1920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1176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3" name="Oval 26"/>
              <p:cNvSpPr>
                <a:spLocks noChangeArrowheads="1"/>
              </p:cNvSpPr>
              <p:nvPr/>
            </p:nvSpPr>
            <p:spPr bwMode="auto">
              <a:xfrm>
                <a:off x="3312" y="1584"/>
                <a:ext cx="1488" cy="72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570183" y="4724400"/>
              <a:ext cx="1973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p-wave Cooper pair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12" y="3467693"/>
            <a:ext cx="1383912" cy="276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97" y="1355987"/>
            <a:ext cx="2399003" cy="20511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81613" y="694950"/>
            <a:ext cx="223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5/2 state</a:t>
            </a:r>
            <a:endParaRPr lang="en-US" sz="2000" b="1" kern="0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652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2" grpId="0"/>
      <p:bldP spid="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3278"/>
            <a:ext cx="5307983" cy="48054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5/2 state    </a:t>
            </a:r>
            <a:r>
              <a:rPr lang="en-US" sz="2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Moore – Read, Pfaffian state</a:t>
            </a:r>
            <a:endParaRPr lang="en-US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" y="5191780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1D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edge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liquid of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/4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+ Majorana anyon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2" name="Parallelogram 21"/>
          <p:cNvSpPr/>
          <p:nvPr/>
        </p:nvSpPr>
        <p:spPr>
          <a:xfrm>
            <a:off x="2260908" y="2440465"/>
            <a:ext cx="4343400" cy="2751315"/>
          </a:xfrm>
          <a:prstGeom prst="parallelogram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2545080" y="2600486"/>
            <a:ext cx="3810000" cy="2438399"/>
          </a:xfrm>
          <a:prstGeom prst="parallelogram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  <a:prstDash val="sysDot"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896049" y="3800759"/>
            <a:ext cx="152400" cy="5813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778850" y="3543928"/>
            <a:ext cx="133350" cy="533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87828" y="2599048"/>
            <a:ext cx="47424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991551" y="5031265"/>
            <a:ext cx="52487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529013" y="3507265"/>
            <a:ext cx="1500187" cy="901700"/>
            <a:chOff x="3821113" y="1981200"/>
            <a:chExt cx="1500187" cy="901700"/>
          </a:xfrm>
        </p:grpSpPr>
        <p:pic>
          <p:nvPicPr>
            <p:cNvPr id="17920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13" y="1981200"/>
              <a:ext cx="1500187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Isosceles Triangle 29"/>
            <p:cNvSpPr/>
            <p:nvPr/>
          </p:nvSpPr>
          <p:spPr>
            <a:xfrm rot="5400000">
              <a:off x="4990241" y="2258699"/>
              <a:ext cx="98403" cy="13191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60" y="2958177"/>
            <a:ext cx="29257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233" y="191666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bulk – edge correspondence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60153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Majorana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half fermion….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</a:t>
            </a:r>
            <a:r>
              <a:rPr lang="en-US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0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/ 2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7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349782"/>
            <a:ext cx="40386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66FF"/>
                </a:solidFill>
                <a:latin typeface="Tahoma"/>
                <a:cs typeface="Tahoma"/>
              </a:rPr>
              <a:t>already known for </a:t>
            </a:r>
            <a:r>
              <a:rPr lang="en-US" i="1" kern="0" dirty="0" smtClean="0">
                <a:solidFill>
                  <a:srgbClr val="0066FF"/>
                </a:solidFill>
                <a:latin typeface="Tahoma"/>
                <a:cs typeface="Tahoma"/>
              </a:rPr>
              <a:t>v </a:t>
            </a:r>
            <a:r>
              <a:rPr lang="en-US" kern="0" dirty="0" smtClean="0">
                <a:solidFill>
                  <a:srgbClr val="0066FF"/>
                </a:solidFill>
                <a:latin typeface="Tahoma"/>
                <a:cs typeface="Tahoma"/>
              </a:rPr>
              <a:t>=5/2 </a:t>
            </a:r>
            <a:endParaRPr lang="en-US" kern="0" dirty="0" smtClean="0">
              <a:solidFill>
                <a:srgbClr val="0066FF"/>
              </a:solidFill>
              <a:latin typeface="Tahoma"/>
              <a:cs typeface="Tahoma"/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0066FF"/>
              </a:solidFill>
              <a:latin typeface="Tahoma"/>
              <a:cs typeface="Tahoma"/>
            </a:endParaRP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charge </a:t>
            </a:r>
            <a:r>
              <a:rPr lang="en-US" i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 </a:t>
            </a:r>
            <a:r>
              <a:rPr lang="en-US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/4</a:t>
            </a: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upstream neutral modes</a:t>
            </a: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spin </a:t>
            </a:r>
            <a:r>
              <a:rPr lang="en-US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polarized</a:t>
            </a: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marL="285750" indent="-28575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  <a:p>
            <a:pPr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   </a:t>
            </a:r>
            <a:r>
              <a:rPr lang="en-US" sz="2400" kern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abelian or non-abelian ?</a:t>
            </a:r>
            <a:endParaRPr lang="en-US" sz="2400" kern="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93436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053997" y="1349709"/>
          <a:ext cx="2933935" cy="415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5B9BD5"/>
                          </a:solidFill>
                        </a:rPr>
                        <a:t>331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4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36"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K =8</a:t>
                      </a: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3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113</a:t>
                      </a:r>
                    </a:p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2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Anti-331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1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042244" y="1561425"/>
            <a:ext cx="863628" cy="613315"/>
            <a:chOff x="1271878" y="1047880"/>
            <a:chExt cx="1143000" cy="811715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271878" y="1047880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71878" y="1303384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271878" y="1537932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88547" y="1675640"/>
              <a:ext cx="1126331" cy="183955"/>
              <a:chOff x="3449947" y="3639027"/>
              <a:chExt cx="2718947" cy="361024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3054746" y="2702255"/>
            <a:ext cx="863627" cy="370273"/>
            <a:chOff x="1288547" y="2479695"/>
            <a:chExt cx="1143000" cy="49005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288547" y="247969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288547" y="273519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88547" y="296974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54722" y="4602656"/>
            <a:ext cx="867006" cy="807544"/>
            <a:chOff x="1288547" y="3634552"/>
            <a:chExt cx="1147472" cy="1068775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293019" y="363455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93019" y="389005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293019" y="412460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rot="10800000">
              <a:off x="1288547" y="4254653"/>
              <a:ext cx="1126331" cy="183955"/>
              <a:chOff x="3449947" y="3639027"/>
              <a:chExt cx="2718947" cy="361024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8547" y="4519372"/>
              <a:ext cx="1126331" cy="183955"/>
              <a:chOff x="3449947" y="3639027"/>
              <a:chExt cx="2718947" cy="361024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3042218" y="3627921"/>
            <a:ext cx="867007" cy="607529"/>
            <a:chOff x="1262934" y="5412832"/>
            <a:chExt cx="1147472" cy="804056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267406" y="541283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267406" y="566833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267406" y="590288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 rot="10800000">
              <a:off x="1262934" y="6032933"/>
              <a:ext cx="1126331" cy="183955"/>
              <a:chOff x="3449947" y="3639027"/>
              <a:chExt cx="2718947" cy="361024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5232400" y="914400"/>
          <a:ext cx="3612843" cy="529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5547">
                <a:tc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SU(2)</a:t>
                      </a:r>
                      <a:r>
                        <a:rPr lang="en-US" sz="1000" baseline="-25000" dirty="0" smtClean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10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4.5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4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Pfaffian</a:t>
                      </a:r>
                    </a:p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FF0000"/>
                          </a:solidFill>
                        </a:rPr>
                        <a:t> = 3.5</a:t>
                      </a:r>
                      <a:endParaRPr lang="en-US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000" dirty="0" smtClean="0"/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</a:rPr>
                        <a:t>   PH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2.5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1.5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Anti - SU(2)</a:t>
                      </a:r>
                      <a:r>
                        <a:rPr lang="en-US" sz="1000" baseline="-25000" dirty="0" smtClean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 smtClean="0">
                          <a:solidFill>
                            <a:srgbClr val="5B9BD5"/>
                          </a:solidFill>
                        </a:rPr>
                        <a:t> </a:t>
                      </a: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0.5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6617158" y="2224580"/>
            <a:ext cx="863628" cy="518620"/>
            <a:chOff x="7463128" y="733425"/>
            <a:chExt cx="1143000" cy="686386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7463128" y="73342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463128" y="98892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463128" y="122347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463128" y="141981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98405" y="3124200"/>
            <a:ext cx="863628" cy="518620"/>
            <a:chOff x="7463128" y="5507179"/>
            <a:chExt cx="1143000" cy="686386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617159" y="1112703"/>
            <a:ext cx="863628" cy="697047"/>
            <a:chOff x="5548603" y="2250009"/>
            <a:chExt cx="1143000" cy="922532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5548603" y="225000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548603" y="250551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548603" y="274006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565272" y="2877769"/>
              <a:ext cx="1126331" cy="183955"/>
              <a:chOff x="3449947" y="3639027"/>
              <a:chExt cx="2718947" cy="361024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5548603" y="317254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610816" y="4111105"/>
            <a:ext cx="876222" cy="689495"/>
            <a:chOff x="5548603" y="3706478"/>
            <a:chExt cx="1159669" cy="912539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5553075" y="3706478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553075" y="3961982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553075" y="4196530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 rot="10800000">
              <a:off x="5548603" y="4326579"/>
              <a:ext cx="1126331" cy="183955"/>
              <a:chOff x="3449947" y="3639027"/>
              <a:chExt cx="2718947" cy="361024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5565272" y="4619017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610882" y="5150011"/>
            <a:ext cx="867007" cy="869789"/>
            <a:chOff x="5565272" y="5053014"/>
            <a:chExt cx="1147472" cy="1163874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569744" y="5053014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569744" y="5308518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5569744" y="5543066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0800000">
              <a:off x="5565272" y="5673115"/>
              <a:ext cx="1126331" cy="183955"/>
              <a:chOff x="3449947" y="3639027"/>
              <a:chExt cx="2718947" cy="361024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rot="10800000">
              <a:off x="5565272" y="5937834"/>
              <a:ext cx="1126331" cy="183955"/>
              <a:chOff x="3449947" y="3639027"/>
              <a:chExt cx="2718947" cy="361024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/>
            <p:cNvCxnSpPr/>
            <p:nvPr/>
          </p:nvCxnSpPr>
          <p:spPr>
            <a:xfrm>
              <a:off x="5565272" y="6216888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623750" y="2647151"/>
            <a:ext cx="850365" cy="1"/>
          </a:xfrm>
          <a:prstGeom prst="straightConnector1">
            <a:avLst/>
          </a:prstGeom>
          <a:ln w="63500" cmpd="dbl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36252" y="3186685"/>
            <a:ext cx="850365" cy="1"/>
          </a:xfrm>
          <a:prstGeom prst="straightConnector1">
            <a:avLst/>
          </a:prstGeom>
          <a:ln w="25400" cmpd="sng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23086" y="3724648"/>
            <a:ext cx="851030" cy="138992"/>
            <a:chOff x="3449947" y="3639027"/>
            <a:chExt cx="2718947" cy="361024"/>
          </a:xfrm>
        </p:grpSpPr>
        <p:sp>
          <p:nvSpPr>
            <p:cNvPr id="79" name="Freeform 78"/>
            <p:cNvSpPr/>
            <p:nvPr/>
          </p:nvSpPr>
          <p:spPr>
            <a:xfrm>
              <a:off x="3449947" y="3639027"/>
              <a:ext cx="2502761" cy="361024"/>
            </a:xfrm>
            <a:custGeom>
              <a:avLst/>
              <a:gdLst>
                <a:gd name="connsiteX0" fmla="*/ 0 w 2502761"/>
                <a:gd name="connsiteY0" fmla="*/ 200724 h 361024"/>
                <a:gd name="connsiteX1" fmla="*/ 131150 w 2502761"/>
                <a:gd name="connsiteY1" fmla="*/ 4000 h 361024"/>
                <a:gd name="connsiteX2" fmla="*/ 367946 w 2502761"/>
                <a:gd name="connsiteY2" fmla="*/ 361017 h 361024"/>
                <a:gd name="connsiteX3" fmla="*/ 575599 w 2502761"/>
                <a:gd name="connsiteY3" fmla="*/ 14930 h 361024"/>
                <a:gd name="connsiteX4" fmla="*/ 808753 w 2502761"/>
                <a:gd name="connsiteY4" fmla="*/ 361017 h 361024"/>
                <a:gd name="connsiteX5" fmla="*/ 1034620 w 2502761"/>
                <a:gd name="connsiteY5" fmla="*/ 4000 h 361024"/>
                <a:gd name="connsiteX6" fmla="*/ 1256845 w 2502761"/>
                <a:gd name="connsiteY6" fmla="*/ 357374 h 361024"/>
                <a:gd name="connsiteX7" fmla="*/ 1486356 w 2502761"/>
                <a:gd name="connsiteY7" fmla="*/ 4000 h 361024"/>
                <a:gd name="connsiteX8" fmla="*/ 1715867 w 2502761"/>
                <a:gd name="connsiteY8" fmla="*/ 353731 h 361024"/>
                <a:gd name="connsiteX9" fmla="*/ 1934448 w 2502761"/>
                <a:gd name="connsiteY9" fmla="*/ 4000 h 361024"/>
                <a:gd name="connsiteX10" fmla="*/ 2163959 w 2502761"/>
                <a:gd name="connsiteY10" fmla="*/ 357374 h 361024"/>
                <a:gd name="connsiteX11" fmla="*/ 2386184 w 2502761"/>
                <a:gd name="connsiteY11" fmla="*/ 4000 h 361024"/>
                <a:gd name="connsiteX12" fmla="*/ 2502761 w 2502761"/>
                <a:gd name="connsiteY12" fmla="*/ 186152 h 3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2761" h="361024">
                  <a:moveTo>
                    <a:pt x="0" y="200724"/>
                  </a:moveTo>
                  <a:cubicBezTo>
                    <a:pt x="34913" y="89004"/>
                    <a:pt x="69826" y="-22715"/>
                    <a:pt x="131150" y="4000"/>
                  </a:cubicBezTo>
                  <a:cubicBezTo>
                    <a:pt x="192474" y="30715"/>
                    <a:pt x="293871" y="359195"/>
                    <a:pt x="367946" y="361017"/>
                  </a:cubicBezTo>
                  <a:cubicBezTo>
                    <a:pt x="442021" y="362839"/>
                    <a:pt x="502131" y="14930"/>
                    <a:pt x="575599" y="14930"/>
                  </a:cubicBezTo>
                  <a:cubicBezTo>
                    <a:pt x="649067" y="14930"/>
                    <a:pt x="732250" y="362839"/>
                    <a:pt x="808753" y="361017"/>
                  </a:cubicBezTo>
                  <a:cubicBezTo>
                    <a:pt x="885256" y="359195"/>
                    <a:pt x="959938" y="4607"/>
                    <a:pt x="1034620" y="4000"/>
                  </a:cubicBezTo>
                  <a:cubicBezTo>
                    <a:pt x="1109302" y="3393"/>
                    <a:pt x="1181556" y="357374"/>
                    <a:pt x="1256845" y="357374"/>
                  </a:cubicBezTo>
                  <a:cubicBezTo>
                    <a:pt x="1332134" y="357374"/>
                    <a:pt x="1409852" y="4607"/>
                    <a:pt x="1486356" y="4000"/>
                  </a:cubicBezTo>
                  <a:cubicBezTo>
                    <a:pt x="1562860" y="3393"/>
                    <a:pt x="1641185" y="353731"/>
                    <a:pt x="1715867" y="353731"/>
                  </a:cubicBezTo>
                  <a:cubicBezTo>
                    <a:pt x="1790549" y="353731"/>
                    <a:pt x="1859766" y="3393"/>
                    <a:pt x="1934448" y="4000"/>
                  </a:cubicBezTo>
                  <a:cubicBezTo>
                    <a:pt x="2009130" y="4607"/>
                    <a:pt x="2088670" y="357374"/>
                    <a:pt x="2163959" y="357374"/>
                  </a:cubicBezTo>
                  <a:cubicBezTo>
                    <a:pt x="2239248" y="357374"/>
                    <a:pt x="2329717" y="32537"/>
                    <a:pt x="2386184" y="4000"/>
                  </a:cubicBezTo>
                  <a:cubicBezTo>
                    <a:pt x="2442651" y="-24537"/>
                    <a:pt x="2485153" y="155186"/>
                    <a:pt x="2502761" y="186152"/>
                  </a:cubicBezTo>
                </a:path>
              </a:pathLst>
            </a:custGeom>
            <a:noFill/>
            <a:ln w="2540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910508" y="3814484"/>
              <a:ext cx="258386" cy="10105"/>
            </a:xfrm>
            <a:prstGeom prst="straightConnector1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/>
          <p:nvPr/>
        </p:nvCxnSpPr>
        <p:spPr>
          <a:xfrm flipV="1">
            <a:off x="636252" y="4394172"/>
            <a:ext cx="850365" cy="1"/>
          </a:xfrm>
          <a:prstGeom prst="straightConnector1">
            <a:avLst/>
          </a:prstGeom>
          <a:ln w="25400" cmpd="sng"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61229" y="2307267"/>
            <a:ext cx="1203704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integer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9286" y="2866775"/>
            <a:ext cx="138270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fraction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18286" y="3395124"/>
            <a:ext cx="1217980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neutral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79037" y="4064646"/>
            <a:ext cx="149736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Majorana,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0.5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4792" y="2735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abelian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24600" y="27356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non - abelian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59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62000" y="609600"/>
            <a:ext cx="7358063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5" tIns="35715" rIns="35715" bIns="35715" anchor="ctr">
            <a:normAutofit/>
          </a:bodyPr>
          <a:lstStyle>
            <a:lvl1pPr marL="0" marR="0" indent="0" algn="ctr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1pPr>
            <a:lvl2pPr marL="0" marR="0" indent="160721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2pPr>
            <a:lvl3pPr marL="0" marR="0" indent="321440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3pPr>
            <a:lvl4pPr marL="0" marR="0" indent="482161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4pPr>
            <a:lvl5pPr marL="0" marR="0" indent="642882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5pPr>
            <a:lvl6pPr marL="0" marR="0" indent="803602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6pPr>
            <a:lvl7pPr marL="0" marR="0" indent="964323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7pPr>
            <a:lvl8pPr marL="0" marR="0" indent="1125044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8pPr>
            <a:lvl9pPr marL="0" marR="0" indent="1285763" algn="l" defTabSz="41073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ln>
                  <a:noFill/>
                </a:ln>
                <a:solidFill>
                  <a:srgbClr val="3E231A"/>
                </a:solidFill>
                <a:uFillTx/>
                <a:latin typeface="+mn-lt"/>
                <a:ea typeface="+mn-ea"/>
                <a:cs typeface="+mn-cs"/>
                <a:sym typeface="Papyrus"/>
              </a:defRPr>
            </a:lvl9pPr>
          </a:lstStyle>
          <a:p>
            <a:pPr marL="0" marR="0" lvl="0" indent="0" algn="l" defTabSz="410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Pendry’s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 theory for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1D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  <a:sym typeface="Papyrus"/>
              </a:rPr>
              <a:t> heat transport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cs typeface="Arial" panose="020B0604020202020204" pitchFamily="34" charset="0"/>
              <a:sym typeface="Papyru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37762" y="1905000"/>
            <a:ext cx="4495800" cy="990600"/>
            <a:chOff x="4114800" y="5334000"/>
            <a:chExt cx="4495800" cy="9906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4114800" y="5334000"/>
              <a:ext cx="4495800" cy="9906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stA="45000" endPos="4000" dist="50800" dir="5400000" sy="-100000" algn="bl" rotWithShape="0"/>
            </a:effectLst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267200" y="5486400"/>
              <a:ext cx="4114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200" dirty="0" smtClean="0"/>
                <a:t>J </a:t>
              </a:r>
              <a:r>
                <a:rPr lang="en-US" sz="1200" dirty="0"/>
                <a:t>B </a:t>
              </a:r>
              <a:r>
                <a:rPr lang="en-US" sz="1200" dirty="0" err="1" smtClean="0"/>
                <a:t>Pendry</a:t>
              </a:r>
              <a:endParaRPr lang="en-US" sz="1200" b="1" dirty="0" smtClean="0"/>
            </a:p>
            <a:p>
              <a:pPr algn="l" rtl="0"/>
              <a:r>
                <a:rPr lang="en-US" sz="1200" b="1" dirty="0" smtClean="0"/>
                <a:t>Quantum </a:t>
              </a:r>
              <a:r>
                <a:rPr lang="en-US" sz="1200" b="1" dirty="0"/>
                <a:t>limits to the flow of information and entropy</a:t>
              </a:r>
            </a:p>
            <a:p>
              <a:pPr algn="l" rtl="0"/>
              <a:r>
                <a:rPr lang="en-US" sz="1200" dirty="0" smtClean="0"/>
                <a:t>J</a:t>
              </a:r>
              <a:r>
                <a:rPr lang="en-US" sz="1200" dirty="0"/>
                <a:t>. Phys. </a:t>
              </a:r>
              <a:r>
                <a:rPr lang="en-US" sz="1200" b="1" dirty="0"/>
                <a:t>A: </a:t>
              </a:r>
              <a:r>
                <a:rPr lang="en-US" sz="1200" dirty="0"/>
                <a:t>Math. Gen. </a:t>
              </a:r>
              <a:r>
                <a:rPr lang="en-US" sz="1200" b="1" dirty="0"/>
                <a:t>16 </a:t>
              </a:r>
              <a:r>
                <a:rPr lang="en-US" sz="1200" dirty="0"/>
                <a:t>(1983) </a:t>
              </a:r>
              <a:r>
                <a:rPr lang="en-US" sz="1200" dirty="0" smtClean="0"/>
                <a:t>2161-2171</a:t>
              </a:r>
              <a:endParaRPr lang="en-US" sz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71550" y="3048000"/>
            <a:ext cx="7181850" cy="1211513"/>
            <a:chOff x="790573" y="2057459"/>
            <a:chExt cx="7181850" cy="1442938"/>
          </a:xfrm>
        </p:grpSpPr>
        <p:sp>
          <p:nvSpPr>
            <p:cNvPr id="7" name="Text Placeholder 5"/>
            <p:cNvSpPr txBox="1">
              <a:spLocks/>
            </p:cNvSpPr>
            <p:nvPr/>
          </p:nvSpPr>
          <p:spPr>
            <a:xfrm>
              <a:off x="790573" y="2057459"/>
              <a:ext cx="7105650" cy="14429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5" tIns="35715" rIns="35715" bIns="35715" anchor="ctr">
              <a:noAutofit/>
            </a:bodyPr>
            <a:lstStyle>
              <a:lvl1pPr marL="330370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1pPr>
              <a:lvl2pPr marL="660739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2pPr>
              <a:lvl3pPr marL="991109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3pPr>
              <a:lvl4pPr marL="1321479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4pPr>
              <a:lvl5pPr marL="1651848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5pPr>
              <a:lvl6pPr marL="1982219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6pPr>
              <a:lvl7pPr marL="2312589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7pPr>
              <a:lvl8pPr marL="2642959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8pPr>
              <a:lvl9pPr marL="2973328" marR="0" indent="-330370" algn="l" defTabSz="410730" rtl="0" latinLnBrk="0">
                <a:lnSpc>
                  <a:spcPct val="100000"/>
                </a:lnSpc>
                <a:spcBef>
                  <a:spcPts val="2109"/>
                </a:spcBef>
                <a:spcAft>
                  <a:spcPts val="0"/>
                </a:spcAft>
                <a:buClrTx/>
                <a:buSzPct val="25000"/>
                <a:buFontTx/>
                <a:buBlip>
                  <a:blip r:embed="rId4"/>
                </a:buBlip>
                <a:tabLst/>
                <a:defRPr sz="2700" b="0" i="0" u="none" strike="noStrike" cap="none" spc="0" baseline="0">
                  <a:ln>
                    <a:noFill/>
                  </a:ln>
                  <a:solidFill>
                    <a:srgbClr val="3E231A"/>
                  </a:solidFill>
                  <a:uFillTx/>
                  <a:latin typeface="+mn-lt"/>
                  <a:ea typeface="+mn-ea"/>
                  <a:cs typeface="+mn-cs"/>
                  <a:sym typeface="Papyrus"/>
                </a:defRPr>
              </a:lvl9pPr>
            </a:lstStyle>
            <a:p>
              <a:pPr marL="0" indent="0" algn="ctr" fontAlgn="auto">
                <a:buNone/>
              </a:pPr>
              <a:r>
                <a:rPr lang="en-US" sz="1800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thermal energy    </a:t>
              </a:r>
              <a:r>
                <a:rPr lang="en-US" sz="1800" kern="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=     temperature </a:t>
              </a:r>
              <a:r>
                <a:rPr lang="en-US" sz="1200" kern="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x</a:t>
              </a:r>
              <a:r>
                <a:rPr lang="en-US" sz="1800" kern="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1800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entropy</a:t>
              </a:r>
            </a:p>
            <a:p>
              <a:pPr marL="0" indent="0" algn="ctr" fontAlgn="auto">
                <a:buNone/>
              </a:pPr>
              <a:r>
                <a:rPr lang="en-US" sz="1800" kern="0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entropy</a:t>
              </a:r>
              <a:r>
                <a:rPr lang="en-US" sz="1800" kern="0" dirty="0" smtClean="0">
                  <a:solidFill>
                    <a:srgbClr val="000099"/>
                  </a:solidFill>
                  <a:cs typeface="Arial" panose="020B0604020202020204" pitchFamily="34" charset="0"/>
                </a:rPr>
                <a:t> </a:t>
              </a:r>
              <a:r>
                <a:rPr lang="en-US" sz="1800" kern="0" dirty="0">
                  <a:solidFill>
                    <a:srgbClr val="000099"/>
                  </a:solidFill>
                  <a:cs typeface="Arial" panose="020B0604020202020204" pitchFamily="34" charset="0"/>
                </a:rPr>
                <a:t>= log 2 </a:t>
              </a:r>
              <a:r>
                <a:rPr lang="en-US" sz="1200" kern="0" dirty="0">
                  <a:solidFill>
                    <a:srgbClr val="000099"/>
                  </a:solidFill>
                  <a:cs typeface="Arial" panose="020B0604020202020204" pitchFamily="34" charset="0"/>
                </a:rPr>
                <a:t>x</a:t>
              </a:r>
              <a:r>
                <a:rPr lang="en-US" sz="1800" kern="0" dirty="0">
                  <a:solidFill>
                    <a:srgbClr val="000099"/>
                  </a:solidFill>
                  <a:cs typeface="Arial" panose="020B0604020202020204" pitchFamily="34" charset="0"/>
                </a:rPr>
                <a:t> </a:t>
              </a:r>
              <a:r>
                <a:rPr lang="en-US" sz="1800" kern="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information</a:t>
              </a:r>
              <a:endParaRPr lang="en-US" sz="18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5664743"/>
                </p:ext>
              </p:extLst>
            </p:nvPr>
          </p:nvGraphicFramePr>
          <p:xfrm>
            <a:off x="6905623" y="2334588"/>
            <a:ext cx="1066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79" name="Equation" r:id="rId5" imgW="711000" imgH="203040" progId="Equation.DSMT4">
                    <p:embed/>
                  </p:oleObj>
                </mc:Choice>
                <mc:Fallback>
                  <p:oleObj name="Equation" r:id="rId5" imgW="7110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05623" y="2334588"/>
                          <a:ext cx="1066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2205851" y="4495803"/>
            <a:ext cx="42242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07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None/>
              <a:tabLst/>
              <a:defRPr/>
            </a:pPr>
            <a:r>
              <a:rPr lang="en-US" sz="1600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universal upper limit </a:t>
            </a:r>
            <a:r>
              <a:rPr lang="en-US" sz="1600" kern="0" dirty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of </a:t>
            </a:r>
            <a:r>
              <a:rPr lang="en-US" sz="1600" kern="0" dirty="0" smtClean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information transfer</a:t>
            </a:r>
          </a:p>
          <a:p>
            <a:pPr marL="0" marR="0" lvl="0" indent="0" algn="ctr" defTabSz="4107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None/>
              <a:tabLst/>
              <a:defRPr/>
            </a:pPr>
            <a:r>
              <a:rPr lang="en-US" sz="1600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thermal conductance   </a:t>
            </a:r>
            <a:r>
              <a:rPr lang="en-US" i="1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KT </a:t>
            </a:r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&lt; </a:t>
            </a:r>
            <a:r>
              <a:rPr lang="en-US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US" kern="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i="1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endParaRPr lang="en-US" sz="1600" i="1" kern="0" dirty="0" smtClean="0">
              <a:solidFill>
                <a:srgbClr val="3E231A"/>
              </a:solidFill>
              <a:cs typeface="Arial" panose="020B0604020202020204" pitchFamily="34" charset="0"/>
              <a:sym typeface="Papyru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133600"/>
            <a:ext cx="268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kern="0" dirty="0" smtClean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1D channel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kern="0" dirty="0" smtClean="0">
                <a:solidFill>
                  <a:srgbClr val="3E2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Papyrus"/>
              </a:rPr>
              <a:t>non-interacting</a:t>
            </a:r>
            <a:r>
              <a:rPr lang="en-US" sz="1600" kern="0" dirty="0" smtClean="0">
                <a:solidFill>
                  <a:srgbClr val="3E231A"/>
                </a:solidFill>
                <a:cs typeface="Arial" panose="020B0604020202020204" pitchFamily="34" charset="0"/>
                <a:sym typeface="Papyrus"/>
              </a:rPr>
              <a:t> particles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85147"/>
              </p:ext>
            </p:extLst>
          </p:nvPr>
        </p:nvGraphicFramePr>
        <p:xfrm>
          <a:off x="6477000" y="5068888"/>
          <a:ext cx="10937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0" name="Equation" r:id="rId7" imgW="749160" imgH="393480" progId="Equation.DSMT4">
                  <p:embed/>
                </p:oleObj>
              </mc:Choice>
              <mc:Fallback>
                <p:oleObj name="Equation" r:id="rId7" imgW="74916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7000" y="5068888"/>
                        <a:ext cx="1093787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4440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1581056" y="76200"/>
            <a:ext cx="5567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omposite fermions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(CF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</p:txBody>
      </p:sp>
      <p:grpSp>
        <p:nvGrpSpPr>
          <p:cNvPr id="200802" name="Group 98"/>
          <p:cNvGrpSpPr>
            <a:grpSpLocks/>
          </p:cNvGrpSpPr>
          <p:nvPr/>
        </p:nvGrpSpPr>
        <p:grpSpPr bwMode="auto">
          <a:xfrm>
            <a:off x="533400" y="1476375"/>
            <a:ext cx="2620963" cy="1120775"/>
            <a:chOff x="4013" y="1118"/>
            <a:chExt cx="1651" cy="706"/>
          </a:xfrm>
        </p:grpSpPr>
        <p:grpSp>
          <p:nvGrpSpPr>
            <p:cNvPr id="200708" name="Group 4"/>
            <p:cNvGrpSpPr>
              <a:grpSpLocks/>
            </p:cNvGrpSpPr>
            <p:nvPr/>
          </p:nvGrpSpPr>
          <p:grpSpPr bwMode="auto">
            <a:xfrm>
              <a:off x="4013" y="1193"/>
              <a:ext cx="1651" cy="631"/>
              <a:chOff x="1657" y="1850"/>
              <a:chExt cx="1651" cy="631"/>
            </a:xfrm>
          </p:grpSpPr>
          <p:sp>
            <p:nvSpPr>
              <p:cNvPr id="200709" name="AutoShape 5"/>
              <p:cNvSpPr>
                <a:spLocks noChangeArrowheads="1"/>
              </p:cNvSpPr>
              <p:nvPr/>
            </p:nvSpPr>
            <p:spPr bwMode="auto">
              <a:xfrm>
                <a:off x="1657" y="1850"/>
                <a:ext cx="1651" cy="631"/>
              </a:xfrm>
              <a:prstGeom prst="cube">
                <a:avLst>
                  <a:gd name="adj" fmla="val 90648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0" name="Oval 6"/>
              <p:cNvSpPr>
                <a:spLocks noChangeArrowheads="1"/>
              </p:cNvSpPr>
              <p:nvPr/>
            </p:nvSpPr>
            <p:spPr bwMode="auto">
              <a:xfrm>
                <a:off x="2163" y="204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1" name="Oval 7"/>
              <p:cNvSpPr>
                <a:spLocks noChangeArrowheads="1"/>
              </p:cNvSpPr>
              <p:nvPr/>
            </p:nvSpPr>
            <p:spPr bwMode="auto">
              <a:xfrm>
                <a:off x="2259" y="2138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2" name="Oval 8"/>
              <p:cNvSpPr>
                <a:spLocks noChangeArrowheads="1"/>
              </p:cNvSpPr>
              <p:nvPr/>
            </p:nvSpPr>
            <p:spPr bwMode="auto">
              <a:xfrm>
                <a:off x="2355" y="1968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3" name="Oval 9"/>
              <p:cNvSpPr>
                <a:spLocks noChangeArrowheads="1"/>
              </p:cNvSpPr>
              <p:nvPr/>
            </p:nvSpPr>
            <p:spPr bwMode="auto">
              <a:xfrm>
                <a:off x="2451" y="233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4" name="Oval 10"/>
              <p:cNvSpPr>
                <a:spLocks noChangeArrowheads="1"/>
              </p:cNvSpPr>
              <p:nvPr/>
            </p:nvSpPr>
            <p:spPr bwMode="auto">
              <a:xfrm>
                <a:off x="2547" y="1921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5" name="Oval 11"/>
              <p:cNvSpPr>
                <a:spLocks noChangeArrowheads="1"/>
              </p:cNvSpPr>
              <p:nvPr/>
            </p:nvSpPr>
            <p:spPr bwMode="auto">
              <a:xfrm>
                <a:off x="2451" y="206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6" name="Oval 12"/>
              <p:cNvSpPr>
                <a:spLocks noChangeArrowheads="1"/>
              </p:cNvSpPr>
              <p:nvPr/>
            </p:nvSpPr>
            <p:spPr bwMode="auto">
              <a:xfrm>
                <a:off x="2547" y="216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7" name="Oval 13"/>
              <p:cNvSpPr>
                <a:spLocks noChangeArrowheads="1"/>
              </p:cNvSpPr>
              <p:nvPr/>
            </p:nvSpPr>
            <p:spPr bwMode="auto">
              <a:xfrm>
                <a:off x="2643" y="206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8" name="Oval 14"/>
              <p:cNvSpPr>
                <a:spLocks noChangeArrowheads="1"/>
              </p:cNvSpPr>
              <p:nvPr/>
            </p:nvSpPr>
            <p:spPr bwMode="auto">
              <a:xfrm>
                <a:off x="2739" y="1968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19" name="Oval 15"/>
              <p:cNvSpPr>
                <a:spLocks noChangeArrowheads="1"/>
              </p:cNvSpPr>
              <p:nvPr/>
            </p:nvSpPr>
            <p:spPr bwMode="auto">
              <a:xfrm>
                <a:off x="3007" y="1921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0" name="Oval 16"/>
              <p:cNvSpPr>
                <a:spLocks noChangeArrowheads="1"/>
              </p:cNvSpPr>
              <p:nvPr/>
            </p:nvSpPr>
            <p:spPr bwMode="auto">
              <a:xfrm>
                <a:off x="2863" y="206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1" name="Oval 17"/>
              <p:cNvSpPr>
                <a:spLocks noChangeArrowheads="1"/>
              </p:cNvSpPr>
              <p:nvPr/>
            </p:nvSpPr>
            <p:spPr bwMode="auto">
              <a:xfrm>
                <a:off x="2719" y="2207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2" name="Oval 18"/>
              <p:cNvSpPr>
                <a:spLocks noChangeArrowheads="1"/>
              </p:cNvSpPr>
              <p:nvPr/>
            </p:nvSpPr>
            <p:spPr bwMode="auto">
              <a:xfrm>
                <a:off x="1824" y="235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3" name="Oval 19"/>
              <p:cNvSpPr>
                <a:spLocks noChangeArrowheads="1"/>
              </p:cNvSpPr>
              <p:nvPr/>
            </p:nvSpPr>
            <p:spPr bwMode="auto">
              <a:xfrm>
                <a:off x="2016" y="230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4" name="Oval 20"/>
              <p:cNvSpPr>
                <a:spLocks noChangeArrowheads="1"/>
              </p:cNvSpPr>
              <p:nvPr/>
            </p:nvSpPr>
            <p:spPr bwMode="auto">
              <a:xfrm>
                <a:off x="2191" y="235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5" name="Oval 21"/>
              <p:cNvSpPr>
                <a:spLocks noChangeArrowheads="1"/>
              </p:cNvSpPr>
              <p:nvPr/>
            </p:nvSpPr>
            <p:spPr bwMode="auto">
              <a:xfrm>
                <a:off x="2366" y="2256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6" name="Oval 22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7" name="Oval 23"/>
              <p:cNvSpPr>
                <a:spLocks noChangeArrowheads="1"/>
              </p:cNvSpPr>
              <p:nvPr/>
            </p:nvSpPr>
            <p:spPr bwMode="auto">
              <a:xfrm>
                <a:off x="2239" y="187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28" name="Oval 24"/>
              <p:cNvSpPr>
                <a:spLocks noChangeArrowheads="1"/>
              </p:cNvSpPr>
              <p:nvPr/>
            </p:nvSpPr>
            <p:spPr bwMode="auto">
              <a:xfrm>
                <a:off x="2671" y="235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0729" name="Group 25"/>
            <p:cNvGrpSpPr>
              <a:grpSpLocks/>
            </p:cNvGrpSpPr>
            <p:nvPr/>
          </p:nvGrpSpPr>
          <p:grpSpPr bwMode="auto">
            <a:xfrm>
              <a:off x="4644" y="1118"/>
              <a:ext cx="339" cy="411"/>
              <a:chOff x="1749" y="1320"/>
              <a:chExt cx="339" cy="411"/>
            </a:xfrm>
          </p:grpSpPr>
          <p:sp>
            <p:nvSpPr>
              <p:cNvPr id="200730" name="Freeform 26"/>
              <p:cNvSpPr>
                <a:spLocks/>
              </p:cNvSpPr>
              <p:nvPr/>
            </p:nvSpPr>
            <p:spPr bwMode="auto">
              <a:xfrm>
                <a:off x="1749" y="1592"/>
                <a:ext cx="331" cy="139"/>
              </a:xfrm>
              <a:custGeom>
                <a:avLst/>
                <a:gdLst>
                  <a:gd name="T0" fmla="*/ 0 w 331"/>
                  <a:gd name="T1" fmla="*/ 0 h 139"/>
                  <a:gd name="T2" fmla="*/ 165 w 331"/>
                  <a:gd name="T3" fmla="*/ 139 h 139"/>
                  <a:gd name="T4" fmla="*/ 331 w 331"/>
                  <a:gd name="T5" fmla="*/ 7 h 139"/>
                  <a:gd name="T6" fmla="*/ 0 w 331"/>
                  <a:gd name="T7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1" h="139">
                    <a:moveTo>
                      <a:pt x="0" y="0"/>
                    </a:moveTo>
                    <a:lnTo>
                      <a:pt x="165" y="139"/>
                    </a:lnTo>
                    <a:lnTo>
                      <a:pt x="33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31" name="Oval 27"/>
              <p:cNvSpPr>
                <a:spLocks noChangeArrowheads="1"/>
              </p:cNvSpPr>
              <p:nvPr/>
            </p:nvSpPr>
            <p:spPr bwMode="auto">
              <a:xfrm>
                <a:off x="1752" y="1538"/>
                <a:ext cx="33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32" name="AutoShape 28"/>
              <p:cNvSpPr>
                <a:spLocks noChangeArrowheads="1"/>
              </p:cNvSpPr>
              <p:nvPr/>
            </p:nvSpPr>
            <p:spPr bwMode="auto">
              <a:xfrm>
                <a:off x="1824" y="1320"/>
                <a:ext cx="192" cy="288"/>
              </a:xfrm>
              <a:prstGeom prst="can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0733" name="Text Box 29"/>
            <p:cNvSpPr txBox="1">
              <a:spLocks noChangeArrowheads="1"/>
            </p:cNvSpPr>
            <p:nvPr/>
          </p:nvSpPr>
          <p:spPr bwMode="auto">
            <a:xfrm>
              <a:off x="4730" y="1202"/>
              <a:ext cx="1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00734" name="Text Box 30"/>
            <p:cNvSpPr txBox="1">
              <a:spLocks noChangeArrowheads="1"/>
            </p:cNvSpPr>
            <p:nvPr/>
          </p:nvSpPr>
          <p:spPr bwMode="auto">
            <a:xfrm>
              <a:off x="4888" y="1526"/>
              <a:ext cx="22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kumimoji="0" lang="en-US" altLang="en-US" sz="12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</a:p>
          </p:txBody>
        </p:sp>
        <p:sp>
          <p:nvSpPr>
            <p:cNvPr id="200735" name="Text Box 31"/>
            <p:cNvSpPr txBox="1">
              <a:spLocks noChangeArrowheads="1"/>
            </p:cNvSpPr>
            <p:nvPr/>
          </p:nvSpPr>
          <p:spPr bwMode="auto">
            <a:xfrm>
              <a:off x="5127" y="1208"/>
              <a:ext cx="17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kumimoji="0" lang="en-US" altLang="en-US" sz="1000" b="0" i="0" u="none" strike="noStrike" kern="120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0883" name="Text Box 179"/>
          <p:cNvSpPr txBox="1">
            <a:spLocks noChangeArrowheads="1"/>
          </p:cNvSpPr>
          <p:nvPr/>
        </p:nvSpPr>
        <p:spPr bwMode="auto">
          <a:xfrm>
            <a:off x="76200" y="2819400"/>
            <a:ext cx="34843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Fermi liquid of correlated electrons at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5090" y="1143000"/>
            <a:ext cx="5037826" cy="1489075"/>
            <a:chOff x="3815090" y="1143000"/>
            <a:chExt cx="5037826" cy="1489075"/>
          </a:xfrm>
        </p:grpSpPr>
        <p:sp>
          <p:nvSpPr>
            <p:cNvPr id="200737" name="AutoShape 33"/>
            <p:cNvSpPr>
              <a:spLocks noChangeArrowheads="1"/>
            </p:cNvSpPr>
            <p:nvPr/>
          </p:nvSpPr>
          <p:spPr bwMode="auto">
            <a:xfrm>
              <a:off x="5983288" y="1630363"/>
              <a:ext cx="2620962" cy="1001712"/>
            </a:xfrm>
            <a:prstGeom prst="cube">
              <a:avLst>
                <a:gd name="adj" fmla="val 90648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38" name="Oval 34"/>
            <p:cNvSpPr>
              <a:spLocks noChangeArrowheads="1"/>
            </p:cNvSpPr>
            <p:nvPr/>
          </p:nvSpPr>
          <p:spPr bwMode="auto">
            <a:xfrm>
              <a:off x="6786563" y="1935163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39" name="Oval 35"/>
            <p:cNvSpPr>
              <a:spLocks noChangeArrowheads="1"/>
            </p:cNvSpPr>
            <p:nvPr/>
          </p:nvSpPr>
          <p:spPr bwMode="auto">
            <a:xfrm>
              <a:off x="6938963" y="2087563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0" name="Oval 36"/>
            <p:cNvSpPr>
              <a:spLocks noChangeArrowheads="1"/>
            </p:cNvSpPr>
            <p:nvPr/>
          </p:nvSpPr>
          <p:spPr bwMode="auto">
            <a:xfrm>
              <a:off x="7091363" y="18176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1" name="Oval 37"/>
            <p:cNvSpPr>
              <a:spLocks noChangeArrowheads="1"/>
            </p:cNvSpPr>
            <p:nvPr/>
          </p:nvSpPr>
          <p:spPr bwMode="auto">
            <a:xfrm>
              <a:off x="7243763" y="2392363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2" name="Oval 38"/>
            <p:cNvSpPr>
              <a:spLocks noChangeArrowheads="1"/>
            </p:cNvSpPr>
            <p:nvPr/>
          </p:nvSpPr>
          <p:spPr bwMode="auto">
            <a:xfrm>
              <a:off x="7396163" y="1743075"/>
              <a:ext cx="103187" cy="74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3" name="Oval 39"/>
            <p:cNvSpPr>
              <a:spLocks noChangeArrowheads="1"/>
            </p:cNvSpPr>
            <p:nvPr/>
          </p:nvSpPr>
          <p:spPr bwMode="auto">
            <a:xfrm>
              <a:off x="7243763" y="19700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4" name="Oval 40"/>
            <p:cNvSpPr>
              <a:spLocks noChangeArrowheads="1"/>
            </p:cNvSpPr>
            <p:nvPr/>
          </p:nvSpPr>
          <p:spPr bwMode="auto">
            <a:xfrm>
              <a:off x="7396163" y="21224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5" name="Oval 41"/>
            <p:cNvSpPr>
              <a:spLocks noChangeArrowheads="1"/>
            </p:cNvSpPr>
            <p:nvPr/>
          </p:nvSpPr>
          <p:spPr bwMode="auto">
            <a:xfrm>
              <a:off x="7548563" y="19700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6" name="Oval 42"/>
            <p:cNvSpPr>
              <a:spLocks noChangeArrowheads="1"/>
            </p:cNvSpPr>
            <p:nvPr/>
          </p:nvSpPr>
          <p:spPr bwMode="auto">
            <a:xfrm>
              <a:off x="7700963" y="18176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7" name="Oval 43"/>
            <p:cNvSpPr>
              <a:spLocks noChangeArrowheads="1"/>
            </p:cNvSpPr>
            <p:nvPr/>
          </p:nvSpPr>
          <p:spPr bwMode="auto">
            <a:xfrm>
              <a:off x="8126413" y="1743075"/>
              <a:ext cx="103187" cy="74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8" name="Oval 44"/>
            <p:cNvSpPr>
              <a:spLocks noChangeArrowheads="1"/>
            </p:cNvSpPr>
            <p:nvPr/>
          </p:nvSpPr>
          <p:spPr bwMode="auto">
            <a:xfrm>
              <a:off x="7897813" y="19700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49" name="Oval 45"/>
            <p:cNvSpPr>
              <a:spLocks noChangeArrowheads="1"/>
            </p:cNvSpPr>
            <p:nvPr/>
          </p:nvSpPr>
          <p:spPr bwMode="auto">
            <a:xfrm>
              <a:off x="7669213" y="2197100"/>
              <a:ext cx="103187" cy="74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0" name="Oval 46"/>
            <p:cNvSpPr>
              <a:spLocks noChangeArrowheads="1"/>
            </p:cNvSpPr>
            <p:nvPr/>
          </p:nvSpPr>
          <p:spPr bwMode="auto">
            <a:xfrm>
              <a:off x="6248400" y="2424113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1" name="Oval 47"/>
            <p:cNvSpPr>
              <a:spLocks noChangeArrowheads="1"/>
            </p:cNvSpPr>
            <p:nvPr/>
          </p:nvSpPr>
          <p:spPr bwMode="auto">
            <a:xfrm>
              <a:off x="6553200" y="2351088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2" name="Oval 48"/>
            <p:cNvSpPr>
              <a:spLocks noChangeArrowheads="1"/>
            </p:cNvSpPr>
            <p:nvPr/>
          </p:nvSpPr>
          <p:spPr bwMode="auto">
            <a:xfrm>
              <a:off x="6831013" y="24272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3" name="Oval 49"/>
            <p:cNvSpPr>
              <a:spLocks noChangeArrowheads="1"/>
            </p:cNvSpPr>
            <p:nvPr/>
          </p:nvSpPr>
          <p:spPr bwMode="auto">
            <a:xfrm>
              <a:off x="7108825" y="2274888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4" name="Oval 50"/>
            <p:cNvSpPr>
              <a:spLocks noChangeArrowheads="1"/>
            </p:cNvSpPr>
            <p:nvPr/>
          </p:nvSpPr>
          <p:spPr bwMode="auto">
            <a:xfrm>
              <a:off x="6553200" y="2122488"/>
              <a:ext cx="103188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5" name="Oval 51"/>
            <p:cNvSpPr>
              <a:spLocks noChangeArrowheads="1"/>
            </p:cNvSpPr>
            <p:nvPr/>
          </p:nvSpPr>
          <p:spPr bwMode="auto">
            <a:xfrm>
              <a:off x="6907213" y="16652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6" name="Oval 52"/>
            <p:cNvSpPr>
              <a:spLocks noChangeArrowheads="1"/>
            </p:cNvSpPr>
            <p:nvPr/>
          </p:nvSpPr>
          <p:spPr bwMode="auto">
            <a:xfrm>
              <a:off x="7593013" y="2427288"/>
              <a:ext cx="103187" cy="746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7" name="Line 53"/>
            <p:cNvSpPr>
              <a:spLocks noChangeShapeType="1"/>
            </p:cNvSpPr>
            <p:nvPr/>
          </p:nvSpPr>
          <p:spPr bwMode="auto">
            <a:xfrm flipH="1" flipV="1">
              <a:off x="6934200" y="151606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8" name="Line 54"/>
            <p:cNvSpPr>
              <a:spLocks noChangeShapeType="1"/>
            </p:cNvSpPr>
            <p:nvPr/>
          </p:nvSpPr>
          <p:spPr bwMode="auto">
            <a:xfrm flipH="1" flipV="1">
              <a:off x="6972300" y="151606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59" name="Line 55"/>
            <p:cNvSpPr>
              <a:spLocks noChangeShapeType="1"/>
            </p:cNvSpPr>
            <p:nvPr/>
          </p:nvSpPr>
          <p:spPr bwMode="auto">
            <a:xfrm flipH="1" flipV="1">
              <a:off x="7118350" y="16621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0" name="Line 56"/>
            <p:cNvSpPr>
              <a:spLocks noChangeShapeType="1"/>
            </p:cNvSpPr>
            <p:nvPr/>
          </p:nvSpPr>
          <p:spPr bwMode="auto">
            <a:xfrm flipH="1" flipV="1">
              <a:off x="7156450" y="16621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1" name="Line 57"/>
            <p:cNvSpPr>
              <a:spLocks noChangeShapeType="1"/>
            </p:cNvSpPr>
            <p:nvPr/>
          </p:nvSpPr>
          <p:spPr bwMode="auto">
            <a:xfrm flipH="1" flipV="1">
              <a:off x="7270750" y="18113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2" name="Line 58"/>
            <p:cNvSpPr>
              <a:spLocks noChangeShapeType="1"/>
            </p:cNvSpPr>
            <p:nvPr/>
          </p:nvSpPr>
          <p:spPr bwMode="auto">
            <a:xfrm flipH="1" flipV="1">
              <a:off x="7308850" y="18113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3" name="Line 59"/>
            <p:cNvSpPr>
              <a:spLocks noChangeShapeType="1"/>
            </p:cNvSpPr>
            <p:nvPr/>
          </p:nvSpPr>
          <p:spPr bwMode="auto">
            <a:xfrm flipH="1" flipV="1">
              <a:off x="7426325" y="19637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4" name="Line 60"/>
            <p:cNvSpPr>
              <a:spLocks noChangeShapeType="1"/>
            </p:cNvSpPr>
            <p:nvPr/>
          </p:nvSpPr>
          <p:spPr bwMode="auto">
            <a:xfrm flipH="1" flipV="1">
              <a:off x="7464425" y="19637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5" name="Line 61"/>
            <p:cNvSpPr>
              <a:spLocks noChangeShapeType="1"/>
            </p:cNvSpPr>
            <p:nvPr/>
          </p:nvSpPr>
          <p:spPr bwMode="auto">
            <a:xfrm flipH="1" flipV="1">
              <a:off x="7699375" y="20399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6" name="Line 62"/>
            <p:cNvSpPr>
              <a:spLocks noChangeShapeType="1"/>
            </p:cNvSpPr>
            <p:nvPr/>
          </p:nvSpPr>
          <p:spPr bwMode="auto">
            <a:xfrm flipH="1" flipV="1">
              <a:off x="7737475" y="203993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7" name="Line 63"/>
            <p:cNvSpPr>
              <a:spLocks noChangeShapeType="1"/>
            </p:cNvSpPr>
            <p:nvPr/>
          </p:nvSpPr>
          <p:spPr bwMode="auto">
            <a:xfrm flipH="1" flipV="1">
              <a:off x="7927975" y="18145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8" name="Line 64"/>
            <p:cNvSpPr>
              <a:spLocks noChangeShapeType="1"/>
            </p:cNvSpPr>
            <p:nvPr/>
          </p:nvSpPr>
          <p:spPr bwMode="auto">
            <a:xfrm flipH="1" flipV="1">
              <a:off x="7966075" y="1814513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69" name="Line 65"/>
            <p:cNvSpPr>
              <a:spLocks noChangeShapeType="1"/>
            </p:cNvSpPr>
            <p:nvPr/>
          </p:nvSpPr>
          <p:spPr bwMode="auto">
            <a:xfrm flipH="1" flipV="1">
              <a:off x="8156575" y="158908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0" name="Line 66"/>
            <p:cNvSpPr>
              <a:spLocks noChangeShapeType="1"/>
            </p:cNvSpPr>
            <p:nvPr/>
          </p:nvSpPr>
          <p:spPr bwMode="auto">
            <a:xfrm flipH="1" flipV="1">
              <a:off x="8194675" y="1589088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1" name="Line 67"/>
            <p:cNvSpPr>
              <a:spLocks noChangeShapeType="1"/>
            </p:cNvSpPr>
            <p:nvPr/>
          </p:nvSpPr>
          <p:spPr bwMode="auto">
            <a:xfrm flipH="1" flipV="1">
              <a:off x="7424738" y="15827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2" name="Line 68"/>
            <p:cNvSpPr>
              <a:spLocks noChangeShapeType="1"/>
            </p:cNvSpPr>
            <p:nvPr/>
          </p:nvSpPr>
          <p:spPr bwMode="auto">
            <a:xfrm flipH="1" flipV="1">
              <a:off x="7462838" y="15827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3" name="Line 69"/>
            <p:cNvSpPr>
              <a:spLocks noChangeShapeType="1"/>
            </p:cNvSpPr>
            <p:nvPr/>
          </p:nvSpPr>
          <p:spPr bwMode="auto">
            <a:xfrm flipH="1" flipV="1">
              <a:off x="7732713" y="16589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4" name="Line 70"/>
            <p:cNvSpPr>
              <a:spLocks noChangeShapeType="1"/>
            </p:cNvSpPr>
            <p:nvPr/>
          </p:nvSpPr>
          <p:spPr bwMode="auto">
            <a:xfrm flipH="1" flipV="1">
              <a:off x="7770813" y="16589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5" name="Line 71"/>
            <p:cNvSpPr>
              <a:spLocks noChangeShapeType="1"/>
            </p:cNvSpPr>
            <p:nvPr/>
          </p:nvSpPr>
          <p:spPr bwMode="auto">
            <a:xfrm flipH="1" flipV="1">
              <a:off x="6816725" y="17780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6" name="Line 72"/>
            <p:cNvSpPr>
              <a:spLocks noChangeShapeType="1"/>
            </p:cNvSpPr>
            <p:nvPr/>
          </p:nvSpPr>
          <p:spPr bwMode="auto">
            <a:xfrm flipH="1" flipV="1">
              <a:off x="6854825" y="17780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7" name="Line 73"/>
            <p:cNvSpPr>
              <a:spLocks noChangeShapeType="1"/>
            </p:cNvSpPr>
            <p:nvPr/>
          </p:nvSpPr>
          <p:spPr bwMode="auto">
            <a:xfrm flipH="1" flipV="1">
              <a:off x="6964363" y="192405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8" name="Line 74"/>
            <p:cNvSpPr>
              <a:spLocks noChangeShapeType="1"/>
            </p:cNvSpPr>
            <p:nvPr/>
          </p:nvSpPr>
          <p:spPr bwMode="auto">
            <a:xfrm flipH="1" flipV="1">
              <a:off x="7002463" y="192405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79" name="Line 75"/>
            <p:cNvSpPr>
              <a:spLocks noChangeShapeType="1"/>
            </p:cNvSpPr>
            <p:nvPr/>
          </p:nvSpPr>
          <p:spPr bwMode="auto">
            <a:xfrm flipH="1" flipV="1">
              <a:off x="7140575" y="211455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0" name="Line 76"/>
            <p:cNvSpPr>
              <a:spLocks noChangeShapeType="1"/>
            </p:cNvSpPr>
            <p:nvPr/>
          </p:nvSpPr>
          <p:spPr bwMode="auto">
            <a:xfrm flipH="1" flipV="1">
              <a:off x="7178675" y="211455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1" name="Line 77"/>
            <p:cNvSpPr>
              <a:spLocks noChangeShapeType="1"/>
            </p:cNvSpPr>
            <p:nvPr/>
          </p:nvSpPr>
          <p:spPr bwMode="auto">
            <a:xfrm flipH="1" flipV="1">
              <a:off x="7275513" y="223520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2" name="Line 78"/>
            <p:cNvSpPr>
              <a:spLocks noChangeShapeType="1"/>
            </p:cNvSpPr>
            <p:nvPr/>
          </p:nvSpPr>
          <p:spPr bwMode="auto">
            <a:xfrm flipH="1" flipV="1">
              <a:off x="7313613" y="2235200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3" name="Line 79"/>
            <p:cNvSpPr>
              <a:spLocks noChangeShapeType="1"/>
            </p:cNvSpPr>
            <p:nvPr/>
          </p:nvSpPr>
          <p:spPr bwMode="auto">
            <a:xfrm flipH="1" flipV="1">
              <a:off x="7623175" y="22733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4" name="Line 80"/>
            <p:cNvSpPr>
              <a:spLocks noChangeShapeType="1"/>
            </p:cNvSpPr>
            <p:nvPr/>
          </p:nvSpPr>
          <p:spPr bwMode="auto">
            <a:xfrm flipH="1" flipV="1">
              <a:off x="7661275" y="2273300"/>
              <a:ext cx="4763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5" name="Line 81"/>
            <p:cNvSpPr>
              <a:spLocks noChangeShapeType="1"/>
            </p:cNvSpPr>
            <p:nvPr/>
          </p:nvSpPr>
          <p:spPr bwMode="auto">
            <a:xfrm flipH="1" flipV="1">
              <a:off x="6583363" y="1965325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6" name="Line 82"/>
            <p:cNvSpPr>
              <a:spLocks noChangeShapeType="1"/>
            </p:cNvSpPr>
            <p:nvPr/>
          </p:nvSpPr>
          <p:spPr bwMode="auto">
            <a:xfrm flipH="1" flipV="1">
              <a:off x="6621463" y="1965325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7" name="Line 83"/>
            <p:cNvSpPr>
              <a:spLocks noChangeShapeType="1"/>
            </p:cNvSpPr>
            <p:nvPr/>
          </p:nvSpPr>
          <p:spPr bwMode="auto">
            <a:xfrm flipH="1" flipV="1">
              <a:off x="6278563" y="2265363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8" name="Line 84"/>
            <p:cNvSpPr>
              <a:spLocks noChangeShapeType="1"/>
            </p:cNvSpPr>
            <p:nvPr/>
          </p:nvSpPr>
          <p:spPr bwMode="auto">
            <a:xfrm flipH="1" flipV="1">
              <a:off x="6316663" y="2265363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89" name="Line 85"/>
            <p:cNvSpPr>
              <a:spLocks noChangeShapeType="1"/>
            </p:cNvSpPr>
            <p:nvPr/>
          </p:nvSpPr>
          <p:spPr bwMode="auto">
            <a:xfrm flipH="1" flipV="1">
              <a:off x="6583363" y="219868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0" name="Line 86"/>
            <p:cNvSpPr>
              <a:spLocks noChangeShapeType="1"/>
            </p:cNvSpPr>
            <p:nvPr/>
          </p:nvSpPr>
          <p:spPr bwMode="auto">
            <a:xfrm flipH="1" flipV="1">
              <a:off x="6621463" y="219868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1" name="Line 87"/>
            <p:cNvSpPr>
              <a:spLocks noChangeShapeType="1"/>
            </p:cNvSpPr>
            <p:nvPr/>
          </p:nvSpPr>
          <p:spPr bwMode="auto">
            <a:xfrm flipH="1" flipV="1">
              <a:off x="6862763" y="22685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2" name="Line 88"/>
            <p:cNvSpPr>
              <a:spLocks noChangeShapeType="1"/>
            </p:cNvSpPr>
            <p:nvPr/>
          </p:nvSpPr>
          <p:spPr bwMode="auto">
            <a:xfrm flipH="1" flipV="1">
              <a:off x="6900863" y="2268538"/>
              <a:ext cx="4762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3" name="Text Box 89"/>
            <p:cNvSpPr txBox="1">
              <a:spLocks noChangeArrowheads="1"/>
            </p:cNvSpPr>
            <p:nvPr/>
          </p:nvSpPr>
          <p:spPr bwMode="auto">
            <a:xfrm>
              <a:off x="6745288" y="1301750"/>
              <a:ext cx="454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2</a:t>
              </a:r>
              <a:r>
                <a:rPr kumimoji="0" lang="en-US" altLang="en-US" sz="12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0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0794" name="Group 90"/>
            <p:cNvGrpSpPr>
              <a:grpSpLocks/>
            </p:cNvGrpSpPr>
            <p:nvPr/>
          </p:nvGrpSpPr>
          <p:grpSpPr bwMode="auto">
            <a:xfrm>
              <a:off x="7004050" y="1492250"/>
              <a:ext cx="538163" cy="652463"/>
              <a:chOff x="1749" y="1320"/>
              <a:chExt cx="339" cy="411"/>
            </a:xfrm>
          </p:grpSpPr>
          <p:sp>
            <p:nvSpPr>
              <p:cNvPr id="200795" name="Freeform 91"/>
              <p:cNvSpPr>
                <a:spLocks/>
              </p:cNvSpPr>
              <p:nvPr/>
            </p:nvSpPr>
            <p:spPr bwMode="auto">
              <a:xfrm>
                <a:off x="1749" y="1592"/>
                <a:ext cx="331" cy="139"/>
              </a:xfrm>
              <a:custGeom>
                <a:avLst/>
                <a:gdLst>
                  <a:gd name="T0" fmla="*/ 0 w 331"/>
                  <a:gd name="T1" fmla="*/ 0 h 139"/>
                  <a:gd name="T2" fmla="*/ 165 w 331"/>
                  <a:gd name="T3" fmla="*/ 139 h 139"/>
                  <a:gd name="T4" fmla="*/ 331 w 331"/>
                  <a:gd name="T5" fmla="*/ 7 h 139"/>
                  <a:gd name="T6" fmla="*/ 0 w 331"/>
                  <a:gd name="T7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1" h="139">
                    <a:moveTo>
                      <a:pt x="0" y="0"/>
                    </a:moveTo>
                    <a:lnTo>
                      <a:pt x="165" y="139"/>
                    </a:lnTo>
                    <a:lnTo>
                      <a:pt x="33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96" name="Oval 92"/>
              <p:cNvSpPr>
                <a:spLocks noChangeArrowheads="1"/>
              </p:cNvSpPr>
              <p:nvPr/>
            </p:nvSpPr>
            <p:spPr bwMode="auto">
              <a:xfrm>
                <a:off x="1752" y="1538"/>
                <a:ext cx="33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797" name="AutoShape 93"/>
              <p:cNvSpPr>
                <a:spLocks noChangeArrowheads="1"/>
              </p:cNvSpPr>
              <p:nvPr/>
            </p:nvSpPr>
            <p:spPr bwMode="auto">
              <a:xfrm>
                <a:off x="1824" y="1320"/>
                <a:ext cx="192" cy="288"/>
              </a:xfrm>
              <a:prstGeom prst="can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0798" name="Oval 94"/>
            <p:cNvSpPr>
              <a:spLocks noChangeArrowheads="1"/>
            </p:cNvSpPr>
            <p:nvPr/>
          </p:nvSpPr>
          <p:spPr bwMode="auto">
            <a:xfrm>
              <a:off x="7645400" y="1609725"/>
              <a:ext cx="212725" cy="3349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799" name="Text Box 95"/>
            <p:cNvSpPr txBox="1">
              <a:spLocks noChangeArrowheads="1"/>
            </p:cNvSpPr>
            <p:nvPr/>
          </p:nvSpPr>
          <p:spPr bwMode="auto">
            <a:xfrm>
              <a:off x="7467600" y="1295400"/>
              <a:ext cx="138531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composite fermion</a:t>
              </a:r>
            </a:p>
          </p:txBody>
        </p:sp>
        <p:sp>
          <p:nvSpPr>
            <p:cNvPr id="200801" name="Text Box 97"/>
            <p:cNvSpPr txBox="1">
              <a:spLocks noChangeArrowheads="1"/>
            </p:cNvSpPr>
            <p:nvPr/>
          </p:nvSpPr>
          <p:spPr bwMode="auto">
            <a:xfrm>
              <a:off x="7069128" y="1594367"/>
              <a:ext cx="4267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kumimoji="0" lang="en-US" altLang="en-US" sz="12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1/2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887" name="Text Box 183"/>
            <p:cNvSpPr txBox="1">
              <a:spLocks noChangeArrowheads="1"/>
            </p:cNvSpPr>
            <p:nvPr/>
          </p:nvSpPr>
          <p:spPr bwMode="auto">
            <a:xfrm>
              <a:off x="3815090" y="1143000"/>
              <a:ext cx="147922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flux attachment</a:t>
              </a:r>
            </a:p>
          </p:txBody>
        </p:sp>
      </p:grpSp>
      <p:sp>
        <p:nvSpPr>
          <p:cNvPr id="200897" name="Text Box 193"/>
          <p:cNvSpPr txBox="1">
            <a:spLocks noChangeArrowheads="1"/>
          </p:cNvSpPr>
          <p:nvPr/>
        </p:nvSpPr>
        <p:spPr bwMode="auto">
          <a:xfrm>
            <a:off x="7486275" y="497340"/>
            <a:ext cx="11128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Jain, 1989</a:t>
            </a:r>
          </a:p>
        </p:txBody>
      </p:sp>
      <p:sp>
        <p:nvSpPr>
          <p:cNvPr id="200898" name="Text Box 194"/>
          <p:cNvSpPr txBox="1">
            <a:spLocks noChangeArrowheads="1"/>
          </p:cNvSpPr>
          <p:nvPr/>
        </p:nvSpPr>
        <p:spPr bwMode="auto">
          <a:xfrm>
            <a:off x="461865" y="4988887"/>
            <a:ext cx="47430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CF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reduced lower field, 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  <a:r>
              <a:rPr kumimoji="0" lang="en-US" alt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to be </a:t>
            </a:r>
            <a:r>
              <a:rPr kumimoji="0" lang="en-US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particles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76800" y="3121223"/>
            <a:ext cx="3738563" cy="3006527"/>
            <a:chOff x="4876800" y="3121223"/>
            <a:chExt cx="3738563" cy="3006527"/>
          </a:xfrm>
        </p:grpSpPr>
        <p:sp>
          <p:nvSpPr>
            <p:cNvPr id="200880" name="Line 176"/>
            <p:cNvSpPr>
              <a:spLocks noChangeShapeType="1"/>
            </p:cNvSpPr>
            <p:nvPr/>
          </p:nvSpPr>
          <p:spPr bwMode="auto">
            <a:xfrm rot="5400000" flipH="1" flipV="1">
              <a:off x="6391275" y="5745163"/>
              <a:ext cx="388937" cy="15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round/>
                  <a:headEnd type="none" w="sm" len="sm"/>
                  <a:tailEnd type="stealth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886" name="Text Box 182"/>
            <p:cNvSpPr txBox="1">
              <a:spLocks noChangeArrowheads="1"/>
            </p:cNvSpPr>
            <p:nvPr/>
          </p:nvSpPr>
          <p:spPr bwMode="auto">
            <a:xfrm>
              <a:off x="6400800" y="3121223"/>
              <a:ext cx="195919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external field canceled</a:t>
              </a:r>
              <a:endPara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0895" name="Group 191"/>
            <p:cNvGrpSpPr>
              <a:grpSpLocks/>
            </p:cNvGrpSpPr>
            <p:nvPr/>
          </p:nvGrpSpPr>
          <p:grpSpPr bwMode="auto">
            <a:xfrm>
              <a:off x="5992813" y="4732338"/>
              <a:ext cx="2622550" cy="1395412"/>
              <a:chOff x="3769" y="3121"/>
              <a:chExt cx="1652" cy="879"/>
            </a:xfrm>
          </p:grpSpPr>
          <p:sp>
            <p:nvSpPr>
              <p:cNvPr id="200804" name="AutoShape 100"/>
              <p:cNvSpPr>
                <a:spLocks noChangeArrowheads="1"/>
              </p:cNvSpPr>
              <p:nvPr/>
            </p:nvSpPr>
            <p:spPr bwMode="auto">
              <a:xfrm>
                <a:off x="3770" y="3369"/>
                <a:ext cx="1651" cy="631"/>
              </a:xfrm>
              <a:prstGeom prst="cube">
                <a:avLst>
                  <a:gd name="adj" fmla="val 90648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00805" name="Group 101"/>
              <p:cNvGrpSpPr>
                <a:grpSpLocks/>
              </p:cNvGrpSpPr>
              <p:nvPr/>
            </p:nvGrpSpPr>
            <p:grpSpPr bwMode="auto">
              <a:xfrm>
                <a:off x="3937" y="3387"/>
                <a:ext cx="1248" cy="527"/>
                <a:chOff x="916" y="3039"/>
                <a:chExt cx="1248" cy="527"/>
              </a:xfrm>
            </p:grpSpPr>
            <p:sp>
              <p:nvSpPr>
                <p:cNvPr id="200806" name="Oval 102"/>
                <p:cNvSpPr>
                  <a:spLocks noChangeArrowheads="1"/>
                </p:cNvSpPr>
                <p:nvPr/>
              </p:nvSpPr>
              <p:spPr bwMode="auto">
                <a:xfrm>
                  <a:off x="1255" y="320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07" name="Oval 103"/>
                <p:cNvSpPr>
                  <a:spLocks noChangeArrowheads="1"/>
                </p:cNvSpPr>
                <p:nvPr/>
              </p:nvSpPr>
              <p:spPr bwMode="auto">
                <a:xfrm>
                  <a:off x="1351" y="3305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08" name="Oval 104"/>
                <p:cNvSpPr>
                  <a:spLocks noChangeArrowheads="1"/>
                </p:cNvSpPr>
                <p:nvPr/>
              </p:nvSpPr>
              <p:spPr bwMode="auto">
                <a:xfrm>
                  <a:off x="1447" y="3135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09" name="Oval 105"/>
                <p:cNvSpPr>
                  <a:spLocks noChangeArrowheads="1"/>
                </p:cNvSpPr>
                <p:nvPr/>
              </p:nvSpPr>
              <p:spPr bwMode="auto">
                <a:xfrm>
                  <a:off x="1543" y="349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0" name="Oval 106"/>
                <p:cNvSpPr>
                  <a:spLocks noChangeArrowheads="1"/>
                </p:cNvSpPr>
                <p:nvPr/>
              </p:nvSpPr>
              <p:spPr bwMode="auto">
                <a:xfrm>
                  <a:off x="1639" y="3088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1" name="Oval 107"/>
                <p:cNvSpPr>
                  <a:spLocks noChangeArrowheads="1"/>
                </p:cNvSpPr>
                <p:nvPr/>
              </p:nvSpPr>
              <p:spPr bwMode="auto">
                <a:xfrm>
                  <a:off x="1543" y="323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2" name="Oval 108"/>
                <p:cNvSpPr>
                  <a:spLocks noChangeArrowheads="1"/>
                </p:cNvSpPr>
                <p:nvPr/>
              </p:nvSpPr>
              <p:spPr bwMode="auto">
                <a:xfrm>
                  <a:off x="1639" y="332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3" name="Oval 109"/>
                <p:cNvSpPr>
                  <a:spLocks noChangeArrowheads="1"/>
                </p:cNvSpPr>
                <p:nvPr/>
              </p:nvSpPr>
              <p:spPr bwMode="auto">
                <a:xfrm>
                  <a:off x="1735" y="323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4" name="Oval 110"/>
                <p:cNvSpPr>
                  <a:spLocks noChangeArrowheads="1"/>
                </p:cNvSpPr>
                <p:nvPr/>
              </p:nvSpPr>
              <p:spPr bwMode="auto">
                <a:xfrm>
                  <a:off x="1831" y="3135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5" name="Oval 111"/>
                <p:cNvSpPr>
                  <a:spLocks noChangeArrowheads="1"/>
                </p:cNvSpPr>
                <p:nvPr/>
              </p:nvSpPr>
              <p:spPr bwMode="auto">
                <a:xfrm>
                  <a:off x="2099" y="3088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6" name="Oval 112"/>
                <p:cNvSpPr>
                  <a:spLocks noChangeArrowheads="1"/>
                </p:cNvSpPr>
                <p:nvPr/>
              </p:nvSpPr>
              <p:spPr bwMode="auto">
                <a:xfrm>
                  <a:off x="1955" y="323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7" name="Oval 113"/>
                <p:cNvSpPr>
                  <a:spLocks noChangeArrowheads="1"/>
                </p:cNvSpPr>
                <p:nvPr/>
              </p:nvSpPr>
              <p:spPr bwMode="auto">
                <a:xfrm>
                  <a:off x="1811" y="3374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8" name="Oval 114"/>
                <p:cNvSpPr>
                  <a:spLocks noChangeArrowheads="1"/>
                </p:cNvSpPr>
                <p:nvPr/>
              </p:nvSpPr>
              <p:spPr bwMode="auto">
                <a:xfrm>
                  <a:off x="916" y="351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19" name="Oval 115"/>
                <p:cNvSpPr>
                  <a:spLocks noChangeArrowheads="1"/>
                </p:cNvSpPr>
                <p:nvPr/>
              </p:nvSpPr>
              <p:spPr bwMode="auto">
                <a:xfrm>
                  <a:off x="1108" y="3471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0" name="Oval 116"/>
                <p:cNvSpPr>
                  <a:spLocks noChangeArrowheads="1"/>
                </p:cNvSpPr>
                <p:nvPr/>
              </p:nvSpPr>
              <p:spPr bwMode="auto">
                <a:xfrm>
                  <a:off x="1283" y="351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1" name="Oval 117"/>
                <p:cNvSpPr>
                  <a:spLocks noChangeArrowheads="1"/>
                </p:cNvSpPr>
                <p:nvPr/>
              </p:nvSpPr>
              <p:spPr bwMode="auto">
                <a:xfrm>
                  <a:off x="1458" y="3423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2" name="Oval 118"/>
                <p:cNvSpPr>
                  <a:spLocks noChangeArrowheads="1"/>
                </p:cNvSpPr>
                <p:nvPr/>
              </p:nvSpPr>
              <p:spPr bwMode="auto">
                <a:xfrm>
                  <a:off x="1108" y="3327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3" name="Oval 119"/>
                <p:cNvSpPr>
                  <a:spLocks noChangeArrowheads="1"/>
                </p:cNvSpPr>
                <p:nvPr/>
              </p:nvSpPr>
              <p:spPr bwMode="auto">
                <a:xfrm>
                  <a:off x="1331" y="303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24" name="Oval 120"/>
                <p:cNvSpPr>
                  <a:spLocks noChangeArrowheads="1"/>
                </p:cNvSpPr>
                <p:nvPr/>
              </p:nvSpPr>
              <p:spPr bwMode="auto">
                <a:xfrm>
                  <a:off x="1763" y="3519"/>
                  <a:ext cx="65" cy="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00825" name="AutoShape 121"/>
              <p:cNvSpPr>
                <a:spLocks noChangeArrowheads="1"/>
              </p:cNvSpPr>
              <p:nvPr/>
            </p:nvSpPr>
            <p:spPr bwMode="auto">
              <a:xfrm>
                <a:off x="3769" y="3248"/>
                <a:ext cx="1651" cy="631"/>
              </a:xfrm>
              <a:prstGeom prst="cube">
                <a:avLst>
                  <a:gd name="adj" fmla="val 90648"/>
                </a:avLst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43" name="Line 139"/>
              <p:cNvSpPr>
                <a:spLocks noChangeShapeType="1"/>
              </p:cNvSpPr>
              <p:nvPr/>
            </p:nvSpPr>
            <p:spPr bwMode="auto">
              <a:xfrm flipV="1">
                <a:off x="4603" y="3321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44" name="Line 140"/>
              <p:cNvSpPr>
                <a:spLocks noChangeShapeType="1"/>
              </p:cNvSpPr>
              <p:nvPr/>
            </p:nvSpPr>
            <p:spPr bwMode="auto">
              <a:xfrm flipV="1">
                <a:off x="4703" y="3211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47" name="Line 143"/>
              <p:cNvSpPr>
                <a:spLocks noChangeShapeType="1"/>
              </p:cNvSpPr>
              <p:nvPr/>
            </p:nvSpPr>
            <p:spPr bwMode="auto">
              <a:xfrm flipV="1">
                <a:off x="4639" y="3434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0869" name="Text Box 165"/>
              <p:cNvSpPr txBox="1">
                <a:spLocks noChangeArrowheads="1"/>
              </p:cNvSpPr>
              <p:nvPr/>
            </p:nvSpPr>
            <p:spPr bwMode="auto">
              <a:xfrm>
                <a:off x="4148" y="3670"/>
                <a:ext cx="615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 </a:t>
                </a:r>
                <a:r>
                  <a:rPr kumimoji="0" lang="en-US" altLang="en-US" sz="9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1/2</a:t>
                </a:r>
                <a:r>
                  <a:rPr kumimoji="0" lang="en-US" altLang="en-US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2</a:t>
                </a:r>
                <a:r>
                  <a:rPr kumimoji="0" lang="en-US" altLang="en-US" sz="9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r>
                  <a:rPr kumimoji="0" lang="en-US" altLang="en-US" sz="9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kumimoji="0" lang="en-US" altLang="en-US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kumimoji="0" lang="en-US" altLang="en-US" sz="9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endPara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00870" name="Group 166"/>
              <p:cNvGrpSpPr>
                <a:grpSpLocks/>
              </p:cNvGrpSpPr>
              <p:nvPr/>
            </p:nvGrpSpPr>
            <p:grpSpPr bwMode="auto">
              <a:xfrm>
                <a:off x="4461" y="3121"/>
                <a:ext cx="339" cy="411"/>
                <a:chOff x="1749" y="1320"/>
                <a:chExt cx="339" cy="411"/>
              </a:xfrm>
            </p:grpSpPr>
            <p:sp>
              <p:nvSpPr>
                <p:cNvPr id="200871" name="Freeform 167"/>
                <p:cNvSpPr>
                  <a:spLocks/>
                </p:cNvSpPr>
                <p:nvPr/>
              </p:nvSpPr>
              <p:spPr bwMode="auto">
                <a:xfrm>
                  <a:off x="1749" y="1592"/>
                  <a:ext cx="331" cy="139"/>
                </a:xfrm>
                <a:custGeom>
                  <a:avLst/>
                  <a:gdLst>
                    <a:gd name="T0" fmla="*/ 0 w 331"/>
                    <a:gd name="T1" fmla="*/ 0 h 139"/>
                    <a:gd name="T2" fmla="*/ 165 w 331"/>
                    <a:gd name="T3" fmla="*/ 139 h 139"/>
                    <a:gd name="T4" fmla="*/ 331 w 331"/>
                    <a:gd name="T5" fmla="*/ 7 h 139"/>
                    <a:gd name="T6" fmla="*/ 0 w 331"/>
                    <a:gd name="T7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1" h="139">
                      <a:moveTo>
                        <a:pt x="0" y="0"/>
                      </a:moveTo>
                      <a:lnTo>
                        <a:pt x="165" y="139"/>
                      </a:lnTo>
                      <a:lnTo>
                        <a:pt x="331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72" name="Oval 168"/>
                <p:cNvSpPr>
                  <a:spLocks noChangeArrowheads="1"/>
                </p:cNvSpPr>
                <p:nvPr/>
              </p:nvSpPr>
              <p:spPr bwMode="auto">
                <a:xfrm>
                  <a:off x="1752" y="1538"/>
                  <a:ext cx="336" cy="9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0873" name="AutoShape 169"/>
                <p:cNvSpPr>
                  <a:spLocks noChangeArrowheads="1"/>
                </p:cNvSpPr>
                <p:nvPr/>
              </p:nvSpPr>
              <p:spPr bwMode="auto">
                <a:xfrm>
                  <a:off x="1824" y="1320"/>
                  <a:ext cx="192" cy="288"/>
                </a:xfrm>
                <a:prstGeom prst="can">
                  <a:avLst>
                    <a:gd name="adj" fmla="val 37500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00893" name="AutoShape 189"/>
              <p:cNvSpPr>
                <a:spLocks noChangeArrowheads="1"/>
              </p:cNvSpPr>
              <p:nvPr/>
            </p:nvSpPr>
            <p:spPr bwMode="auto">
              <a:xfrm>
                <a:off x="4214" y="3499"/>
                <a:ext cx="101" cy="197"/>
              </a:xfrm>
              <a:prstGeom prst="upArrow">
                <a:avLst>
                  <a:gd name="adj1" fmla="val 50000"/>
                  <a:gd name="adj2" fmla="val 48762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00894" name="AutoShape 190"/>
            <p:cNvSpPr>
              <a:spLocks noChangeArrowheads="1"/>
            </p:cNvSpPr>
            <p:nvPr/>
          </p:nvSpPr>
          <p:spPr bwMode="auto">
            <a:xfrm>
              <a:off x="7239000" y="3486150"/>
              <a:ext cx="254000" cy="1168400"/>
            </a:xfrm>
            <a:prstGeom prst="downArrow">
              <a:avLst>
                <a:gd name="adj1" fmla="val 50000"/>
                <a:gd name="adj2" fmla="val 115000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0896" name="Text Box 192"/>
            <p:cNvSpPr txBox="1">
              <a:spLocks noChangeArrowheads="1"/>
            </p:cNvSpPr>
            <p:nvPr/>
          </p:nvSpPr>
          <p:spPr bwMode="auto">
            <a:xfrm>
              <a:off x="4876800" y="3897313"/>
              <a:ext cx="219714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mean field approximation</a:t>
              </a:r>
            </a:p>
          </p:txBody>
        </p:sp>
        <p:sp>
          <p:nvSpPr>
            <p:cNvPr id="138" name="Text Box 97"/>
            <p:cNvSpPr txBox="1">
              <a:spLocks noChangeArrowheads="1"/>
            </p:cNvSpPr>
            <p:nvPr/>
          </p:nvSpPr>
          <p:spPr bwMode="auto">
            <a:xfrm>
              <a:off x="7162800" y="4828401"/>
              <a:ext cx="4267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kumimoji="0" lang="en-US" altLang="en-US" sz="12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1/2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0" name="Group 1050"/>
          <p:cNvGrpSpPr>
            <a:grpSpLocks/>
          </p:cNvGrpSpPr>
          <p:nvPr/>
        </p:nvGrpSpPr>
        <p:grpSpPr bwMode="auto">
          <a:xfrm>
            <a:off x="3830638" y="1447800"/>
            <a:ext cx="1427162" cy="1451882"/>
            <a:chOff x="436" y="1819"/>
            <a:chExt cx="899" cy="883"/>
          </a:xfrm>
        </p:grpSpPr>
        <p:sp>
          <p:nvSpPr>
            <p:cNvPr id="141" name="Oval 1029"/>
            <p:cNvSpPr>
              <a:spLocks noChangeArrowheads="1"/>
            </p:cNvSpPr>
            <p:nvPr/>
          </p:nvSpPr>
          <p:spPr bwMode="auto">
            <a:xfrm>
              <a:off x="528" y="2152"/>
              <a:ext cx="385" cy="3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  <p:grpSp>
          <p:nvGrpSpPr>
            <p:cNvPr id="142" name="Group 1049"/>
            <p:cNvGrpSpPr>
              <a:grpSpLocks/>
            </p:cNvGrpSpPr>
            <p:nvPr/>
          </p:nvGrpSpPr>
          <p:grpSpPr bwMode="auto">
            <a:xfrm>
              <a:off x="436" y="1819"/>
              <a:ext cx="899" cy="883"/>
              <a:chOff x="912" y="1819"/>
              <a:chExt cx="899" cy="883"/>
            </a:xfrm>
          </p:grpSpPr>
          <p:sp>
            <p:nvSpPr>
              <p:cNvPr id="143" name="Line 1030"/>
              <p:cNvSpPr>
                <a:spLocks noChangeShapeType="1"/>
              </p:cNvSpPr>
              <p:nvPr/>
            </p:nvSpPr>
            <p:spPr bwMode="auto">
              <a:xfrm flipV="1">
                <a:off x="912" y="1988"/>
                <a:ext cx="463" cy="6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4" name="Line 1031"/>
              <p:cNvSpPr>
                <a:spLocks noChangeShapeType="1"/>
              </p:cNvSpPr>
              <p:nvPr/>
            </p:nvSpPr>
            <p:spPr bwMode="auto">
              <a:xfrm flipV="1">
                <a:off x="999" y="2057"/>
                <a:ext cx="463" cy="6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145" name="Text Box 1032"/>
              <p:cNvSpPr txBox="1">
                <a:spLocks noChangeArrowheads="1"/>
              </p:cNvSpPr>
              <p:nvPr/>
            </p:nvSpPr>
            <p:spPr bwMode="auto">
              <a:xfrm>
                <a:off x="1163" y="1819"/>
                <a:ext cx="64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kumimoji="0" lang="en-US" alt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r>
                  <a:rPr kumimoji="0" lang="en-US" altLang="en-US" sz="24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  <a:sym typeface="Symbol" pitchFamily="18" charset="2"/>
                  </a:rPr>
                  <a:t>     </a:t>
                </a: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</a:t>
                </a:r>
                <a:r>
                  <a:rPr kumimoji="0" lang="en-US" altLang="en-US" sz="14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itchFamily="18" charset="2"/>
                  </a:rPr>
                  <a:t>0</a:t>
                </a:r>
                <a:endParaRPr kumimoji="0" lang="en-US" altLang="en-US" sz="24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endParaRPr>
              </a:p>
            </p:txBody>
          </p:sp>
          <p:sp>
            <p:nvSpPr>
              <p:cNvPr id="146" name="Text Box 1033"/>
              <p:cNvSpPr txBox="1">
                <a:spLocks noChangeArrowheads="1"/>
              </p:cNvSpPr>
              <p:nvPr/>
            </p:nvSpPr>
            <p:spPr bwMode="auto">
              <a:xfrm>
                <a:off x="1083" y="2174"/>
                <a:ext cx="2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 charset="0"/>
                  </a:rPr>
                  <a:t>e</a:t>
                </a:r>
                <a:endParaRPr kumimoji="0" lang="en-US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71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9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609600" y="2286000"/>
            <a:ext cx="7848600" cy="217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B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 –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B</a:t>
            </a:r>
            <a:r>
              <a:rPr kumimoji="0" lang="en-US" alt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1/2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 &gt;0 induces vortices in bulk</a:t>
            </a:r>
            <a:endParaRPr kumimoji="0" lang="en-US" altLang="en-US" sz="16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zero energy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quasiparticle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(Majorana)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in vortex + 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/4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Majorana’s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come in pairs…..forming fermionic state 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</a:t>
            </a:r>
            <a:r>
              <a:rPr kumimoji="0" lang="en-US" alt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1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± 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i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</a:t>
            </a:r>
            <a:r>
              <a:rPr kumimoji="0" lang="en-US" alt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2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ground state degeneracy of 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n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 vortices……. 2</a:t>
            </a:r>
            <a:r>
              <a:rPr kumimoji="0" lang="en-US" alt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n / </a:t>
            </a:r>
            <a:r>
              <a:rPr kumimoji="0" lang="en-US" altLang="en-US" sz="1600" b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2   </a:t>
            </a:r>
            <a:r>
              <a:rPr kumimoji="0" lang="en-US" altLang="en-US" sz="1600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(non-abelian)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0" y="3619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688144" name="Rectangle 16"/>
          <p:cNvSpPr>
            <a:spLocks noChangeArrowheads="1"/>
          </p:cNvSpPr>
          <p:nvPr/>
        </p:nvSpPr>
        <p:spPr bwMode="auto">
          <a:xfrm>
            <a:off x="838200" y="7620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000">
                <a:solidFill>
                  <a:schemeClr val="tx2"/>
                </a:solidFill>
                <a:latin typeface="Tahoma" pitchFamily="34" charset="0"/>
              </a:defRPr>
            </a:lvl1pPr>
            <a:lvl2pPr algn="l">
              <a:defRPr sz="3000">
                <a:solidFill>
                  <a:schemeClr val="tx2"/>
                </a:solidFill>
                <a:latin typeface="Tahoma" pitchFamily="34" charset="0"/>
              </a:defRPr>
            </a:lvl2pPr>
            <a:lvl3pPr algn="l">
              <a:defRPr sz="3000">
                <a:solidFill>
                  <a:schemeClr val="tx2"/>
                </a:solidFill>
                <a:latin typeface="Tahoma" pitchFamily="34" charset="0"/>
              </a:defRPr>
            </a:lvl3pPr>
            <a:lvl4pPr algn="l">
              <a:defRPr sz="3000">
                <a:solidFill>
                  <a:schemeClr val="tx2"/>
                </a:solidFill>
                <a:latin typeface="Tahoma" pitchFamily="34" charset="0"/>
              </a:defRPr>
            </a:lvl4pPr>
            <a:lvl5pPr algn="l">
              <a:defRPr sz="3000">
                <a:solidFill>
                  <a:schemeClr val="tx2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bulk ‘zero energy’ Majorana anyons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8000" y="4648200"/>
            <a:ext cx="3187550" cy="1453311"/>
            <a:chOff x="4979624" y="870333"/>
            <a:chExt cx="3624549" cy="2038120"/>
          </a:xfrm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grpSpPr>
        <p:sp>
          <p:nvSpPr>
            <p:cNvPr id="6" name="Rounded Rectangle 5"/>
            <p:cNvSpPr/>
            <p:nvPr/>
          </p:nvSpPr>
          <p:spPr bwMode="auto">
            <a:xfrm>
              <a:off x="4979624" y="870333"/>
              <a:ext cx="3624549" cy="203812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8642937"/>
                </p:ext>
              </p:extLst>
            </p:nvPr>
          </p:nvGraphicFramePr>
          <p:xfrm>
            <a:off x="5187061" y="1473781"/>
            <a:ext cx="898525" cy="74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26" name="Equation" r:id="rId4" imgW="596900" imgH="482600" progId="Equation.DSMT4">
                    <p:embed/>
                  </p:oleObj>
                </mc:Choice>
                <mc:Fallback>
                  <p:oleObj name="Equation" r:id="rId4" imgW="596900" imgH="482600" progId="Equation.DSMT4">
                    <p:embed/>
                    <p:pic>
                      <p:nvPicPr>
                        <p:cNvPr id="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7061" y="1473781"/>
                          <a:ext cx="898525" cy="741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8144192"/>
                </p:ext>
              </p:extLst>
            </p:nvPr>
          </p:nvGraphicFramePr>
          <p:xfrm>
            <a:off x="6356101" y="1190920"/>
            <a:ext cx="1728192" cy="1307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427" name="Equation" r:id="rId6" imgW="1130040" imgH="838080" progId="Equation.DSMT4">
                    <p:embed/>
                  </p:oleObj>
                </mc:Choice>
                <mc:Fallback>
                  <p:oleObj name="Equation" r:id="rId6" imgW="1130040" imgH="838080" progId="Equation.DSMT4">
                    <p:embed/>
                    <p:pic>
                      <p:nvPicPr>
                        <p:cNvPr id="6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56101" y="1190920"/>
                          <a:ext cx="1728192" cy="1307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84851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938" y="1313933"/>
            <a:ext cx="8458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5/2 state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affected by long-range scattering from ionized dopants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spatial correlation &amp; screening via </a:t>
            </a:r>
            <a:r>
              <a:rPr lang="en-US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 free electrons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donor layers</a:t>
            </a:r>
          </a:p>
          <a:p>
            <a:pPr algn="ctr" rtl="0">
              <a:lnSpc>
                <a:spcPct val="2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                                   Pfeiffer, 2000’s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3286005"/>
            <a:ext cx="3457575" cy="2452688"/>
            <a:chOff x="2714625" y="3305055"/>
            <a:chExt cx="3457575" cy="2452688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3305055"/>
              <a:ext cx="3457575" cy="245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4119562" y="3336804"/>
              <a:ext cx="496887" cy="30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doping for X-high mobility 2DEG </a:t>
            </a:r>
            <a:endParaRPr lang="en-US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22250" y="231775"/>
            <a:ext cx="0" cy="673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4201180"/>
            <a:ext cx="3581400" cy="452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period AlAs/GaAs super-lattice </a:t>
            </a:r>
            <a:r>
              <a:rPr lang="en-US" sz="1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(SPSL)</a:t>
            </a:r>
          </a:p>
        </p:txBody>
      </p:sp>
    </p:spTree>
    <p:extLst>
      <p:ext uri="{BB962C8B-B14F-4D97-AF65-F5344CB8AC3E}">
        <p14:creationId xmlns:p14="http://schemas.microsoft.com/office/powerpoint/2010/main" val="327832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477125" cy="5386072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 smtClean="0">
                <a:solidFill>
                  <a:srgbClr val="000099"/>
                </a:solidFill>
              </a:rPr>
              <a:t>difficulties </a:t>
            </a:r>
            <a:r>
              <a:rPr lang="en-US" b="1" kern="0" dirty="0" smtClean="0">
                <a:solidFill>
                  <a:srgbClr val="000099"/>
                </a:solidFill>
              </a:rPr>
              <a:t>in 5/2 material</a:t>
            </a:r>
            <a:endParaRPr lang="en-US" sz="2000" kern="0" dirty="0" smtClean="0">
              <a:solidFill>
                <a:sysClr val="windowText" lastClr="000000"/>
              </a:solidFill>
            </a:endParaRPr>
          </a:p>
          <a:p>
            <a:pPr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0" dirty="0" smtClean="0">
              <a:solidFill>
                <a:sysClr val="windowText" lastClr="000000"/>
              </a:solidFill>
            </a:endParaRPr>
          </a:p>
          <a:p>
            <a:pPr marL="342900" indent="-342900"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‘bulk heat conductance’…..free electrons in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donor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layers</a:t>
            </a:r>
          </a:p>
          <a:p>
            <a:pPr marL="342900" indent="-342900"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indent="-342900"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poor contact of floating reservoir –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reflections</a:t>
            </a:r>
            <a:endParaRPr lang="en-US" sz="2000" kern="0" dirty="0" smtClean="0">
              <a:solidFill>
                <a:sysClr val="windowText" lastClr="000000"/>
              </a:solidFill>
            </a:endParaRPr>
          </a:p>
          <a:p>
            <a:pPr marL="342900" indent="-342900"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indent="-342900"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instability and hysteresis of QPC’s</a:t>
            </a:r>
            <a:r>
              <a:rPr lang="en-US" i="1" kern="0" dirty="0" smtClean="0">
                <a:solidFill>
                  <a:srgbClr val="0066FF"/>
                </a:solidFill>
              </a:rPr>
              <a:t>		</a:t>
            </a:r>
          </a:p>
          <a:p>
            <a:pPr algn="l" defTabSz="914212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kern="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i="1" kern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2400" i="1" kern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56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4" y="304800"/>
            <a:ext cx="8381996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868964" y="1905000"/>
            <a:ext cx="1802688" cy="1447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915448"/>
            <a:ext cx="74676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					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measured</a:t>
            </a:r>
          </a:p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v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=7/3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 2 +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1/3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particle like,  downstream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  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K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 3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</a:t>
            </a:r>
            <a:r>
              <a: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0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=8/3  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 2 +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2/3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 hole-like, down - up 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K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(2+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)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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  <a:sym typeface="Symbol"/>
              </a:rPr>
              <a:t>0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1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   </a:t>
            </a:r>
          </a:p>
          <a:p>
            <a:pPr marL="0" marR="0" lvl="1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=5/2   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742856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7219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" y="0"/>
            <a:ext cx="89601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6472" y="1347108"/>
            <a:ext cx="1223282" cy="38100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06566" y="2901950"/>
            <a:ext cx="1568669" cy="533400"/>
          </a:xfrm>
          <a:prstGeom prst="roundRect">
            <a:avLst/>
          </a:prstGeom>
          <a:solidFill>
            <a:schemeClr val="accent1">
              <a:alpha val="16000"/>
            </a:schemeClr>
          </a:solidFill>
          <a:ln>
            <a:noFill/>
          </a:ln>
          <a:effectLst>
            <a:glow rad="190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129" y="1905000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conductance determination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with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estimated phonons contribution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5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81000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2249031"/>
            <a:ext cx="472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thermal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cycling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17 measurements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different temperatures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different locations on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=5/2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plateau</a:t>
            </a:r>
          </a:p>
        </p:txBody>
      </p:sp>
    </p:spTree>
    <p:extLst>
      <p:ext uri="{BB962C8B-B14F-4D97-AF65-F5344CB8AC3E}">
        <p14:creationId xmlns:p14="http://schemas.microsoft.com/office/powerpoint/2010/main" val="2417432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" y="0"/>
            <a:ext cx="89601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1194708"/>
            <a:ext cx="1223282" cy="38100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833" y="1905000"/>
            <a:ext cx="408156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thermal conductance determination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via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‘subtraction procedure’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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Symbol"/>
              </a:rPr>
              <a:t> = 4 - 2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6" y="0"/>
            <a:ext cx="89601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3352800"/>
            <a:ext cx="1600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71800" y="1701800"/>
            <a:ext cx="1295400" cy="508000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1701800"/>
            <a:ext cx="14478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62400" y="628650"/>
            <a:ext cx="1828800" cy="1149350"/>
          </a:xfrm>
          <a:prstGeom prst="roundRect">
            <a:avLst/>
          </a:prstGeom>
          <a:solidFill>
            <a:schemeClr val="bg1">
              <a:lumMod val="75000"/>
              <a:alpha val="3000"/>
            </a:schemeClr>
          </a:solidFill>
          <a:ln>
            <a:noFill/>
          </a:ln>
          <a:effectLst>
            <a:glow rad="1905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669925"/>
            <a:ext cx="3983745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000099"/>
                </a:solidFill>
                <a:latin typeface="Tahoma"/>
              </a:rPr>
              <a:t>1D ballistic transport</a:t>
            </a:r>
            <a:endParaRPr lang="en-US" sz="2800" b="1" kern="0" dirty="0">
              <a:solidFill>
                <a:srgbClr val="000099"/>
              </a:solidFill>
              <a:latin typeface="Taho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752600"/>
            <a:ext cx="8001000" cy="4524297"/>
          </a:xfrm>
          <a:prstGeom prst="rect">
            <a:avLst/>
          </a:prstGeom>
          <a:noFill/>
        </p:spPr>
        <p:txBody>
          <a:bodyPr wrap="squar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     	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i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</a:t>
            </a:r>
            <a:r>
              <a:rPr lang="en-US" sz="1600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</a:t>
            </a:r>
            <a:r>
              <a:rPr lang="en-US" sz="1200" i="1" kern="0" dirty="0">
                <a:solidFill>
                  <a:srgbClr val="FF0000"/>
                </a:solidFill>
              </a:rPr>
              <a:t>of</a:t>
            </a:r>
            <a:r>
              <a:rPr lang="en-US" sz="1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thermal conductance</a:t>
            </a:r>
            <a:endParaRPr lang="en-US" sz="1600" i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 				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en-US" sz="2400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000000"/>
                </a:solidFill>
              </a:rPr>
              <a:t>     </a:t>
            </a:r>
            <a:endParaRPr lang="en-US" sz="2400" kern="0" dirty="0">
              <a:solidFill>
                <a:srgbClr val="FF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FF0000"/>
              </a:solidFill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marL="342830" indent="-342830" algn="l" rtl="0" fontAlgn="auto">
              <a:spcBef>
                <a:spcPts val="0"/>
              </a:spcBef>
              <a:spcAft>
                <a:spcPts val="0"/>
              </a:spcAft>
              <a:buFont typeface="Symbol"/>
              <a:buChar char="k"/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907104"/>
              </p:ext>
            </p:extLst>
          </p:nvPr>
        </p:nvGraphicFramePr>
        <p:xfrm>
          <a:off x="1762125" y="2209800"/>
          <a:ext cx="531495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88" name="Equation" r:id="rId3" imgW="1650960" imgH="419040" progId="Equation.DSMT4">
                  <p:embed/>
                </p:oleObj>
              </mc:Choice>
              <mc:Fallback>
                <p:oleObj name="Equation" r:id="rId3" imgW="1650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2125" y="2209800"/>
                        <a:ext cx="5314950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96927"/>
              </p:ext>
            </p:extLst>
          </p:nvPr>
        </p:nvGraphicFramePr>
        <p:xfrm>
          <a:off x="5235575" y="3684588"/>
          <a:ext cx="179070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89" name="Equation" r:id="rId5" imgW="914400" imgH="215640" progId="Equation.DSMT4">
                  <p:embed/>
                </p:oleObj>
              </mc:Choice>
              <mc:Fallback>
                <p:oleObj name="Equation" r:id="rId5" imgW="91440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3684588"/>
                        <a:ext cx="1790700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895600" y="4724400"/>
            <a:ext cx="3276600" cy="1219200"/>
            <a:chOff x="2895600" y="4114800"/>
            <a:chExt cx="3276600" cy="12192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2895600" y="4114800"/>
              <a:ext cx="3276600" cy="121920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  <a:effectLst>
              <a:outerShdw blurRad="50800" dist="152400" dir="11340000" algn="ctr" rotWithShape="0">
                <a:srgbClr val="000000">
                  <a:alpha val="43137"/>
                </a:srgbClr>
              </a:outerShdw>
              <a:reflection blurRad="25400" stA="45000" endPos="32000" dist="114300" dir="5400000" sy="-100000" algn="bl" rotWithShape="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rtl="0"/>
              <a:endParaRPr lang="en-US" sz="28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8564122"/>
                </p:ext>
              </p:extLst>
            </p:nvPr>
          </p:nvGraphicFramePr>
          <p:xfrm>
            <a:off x="2916238" y="4191000"/>
            <a:ext cx="3235325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90" name="Equation" r:id="rId7" imgW="1193760" imgH="393480" progId="Equation.DSMT4">
                    <p:embed/>
                  </p:oleObj>
                </mc:Choice>
                <mc:Fallback>
                  <p:oleObj name="Equation" r:id="rId7" imgW="119376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6238" y="4191000"/>
                          <a:ext cx="3235325" cy="1066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22688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3" y="1347"/>
            <a:ext cx="895191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40903" y="1403908"/>
            <a:ext cx="1864492" cy="3553480"/>
            <a:chOff x="201863" y="1403908"/>
            <a:chExt cx="1864492" cy="3553480"/>
          </a:xfrm>
        </p:grpSpPr>
        <p:sp>
          <p:nvSpPr>
            <p:cNvPr id="27" name="Rectangle 26"/>
            <p:cNvSpPr/>
            <p:nvPr/>
          </p:nvSpPr>
          <p:spPr>
            <a:xfrm>
              <a:off x="241960" y="4680389"/>
              <a:ext cx="1124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Anti - SU(2)</a:t>
              </a:r>
              <a:r>
                <a:rPr kumimoji="0" lang="en-US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755735" y="4842448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31004" y="2785688"/>
              <a:ext cx="609600" cy="811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1863" y="3863129"/>
              <a:ext cx="12298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Anti -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Pfaffian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760786" y="4018208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12531" y="2221168"/>
              <a:ext cx="7922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faffian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760395" y="2376247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66590" y="1403908"/>
              <a:ext cx="6864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SU(2)</a:t>
              </a:r>
              <a:r>
                <a:rPr kumimoji="0" lang="en-US" sz="12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761555" y="1558987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259804" y="3032028"/>
              <a:ext cx="10999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 - Pfaffian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761555" y="3187737"/>
              <a:ext cx="30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1999575" y="2785688"/>
            <a:ext cx="225465" cy="109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516177" y="2959259"/>
            <a:ext cx="3656023" cy="215777"/>
          </a:xfrm>
          <a:custGeom>
            <a:avLst/>
            <a:gdLst>
              <a:gd name="connsiteX0" fmla="*/ 0 w 5385501"/>
              <a:gd name="connsiteY0" fmla="*/ 0 h 353148"/>
              <a:gd name="connsiteX1" fmla="*/ 454047 w 5385501"/>
              <a:gd name="connsiteY1" fmla="*/ 189186 h 353148"/>
              <a:gd name="connsiteX2" fmla="*/ 1563939 w 5385501"/>
              <a:gd name="connsiteY2" fmla="*/ 296392 h 353148"/>
              <a:gd name="connsiteX3" fmla="*/ 2717975 w 5385501"/>
              <a:gd name="connsiteY3" fmla="*/ 327923 h 353148"/>
              <a:gd name="connsiteX4" fmla="*/ 5385501 w 5385501"/>
              <a:gd name="connsiteY4" fmla="*/ 353148 h 35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501" h="353148">
                <a:moveTo>
                  <a:pt x="0" y="0"/>
                </a:moveTo>
                <a:cubicBezTo>
                  <a:pt x="96695" y="69893"/>
                  <a:pt x="193391" y="139787"/>
                  <a:pt x="454047" y="189186"/>
                </a:cubicBezTo>
                <a:cubicBezTo>
                  <a:pt x="714703" y="238585"/>
                  <a:pt x="1186618" y="273269"/>
                  <a:pt x="1563939" y="296392"/>
                </a:cubicBezTo>
                <a:cubicBezTo>
                  <a:pt x="1941260" y="319515"/>
                  <a:pt x="2717975" y="327923"/>
                  <a:pt x="2717975" y="327923"/>
                </a:cubicBezTo>
                <a:lnTo>
                  <a:pt x="5385501" y="353148"/>
                </a:lnTo>
              </a:path>
            </a:pathLst>
          </a:cu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400" y="1206500"/>
            <a:ext cx="14478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708150" y="3183758"/>
            <a:ext cx="6096000" cy="1032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27200" y="3602821"/>
            <a:ext cx="2692400" cy="1032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2516177" y="3429553"/>
            <a:ext cx="1751023" cy="71880"/>
          </a:xfrm>
          <a:custGeom>
            <a:avLst/>
            <a:gdLst>
              <a:gd name="connsiteX0" fmla="*/ 0 w 2295459"/>
              <a:gd name="connsiteY0" fmla="*/ 0 h 56756"/>
              <a:gd name="connsiteX1" fmla="*/ 2295459 w 2295459"/>
              <a:gd name="connsiteY1" fmla="*/ 56756 h 5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5459" h="56756">
                <a:moveTo>
                  <a:pt x="0" y="0"/>
                </a:moveTo>
                <a:lnTo>
                  <a:pt x="2295459" y="56756"/>
                </a:lnTo>
              </a:path>
            </a:pathLst>
          </a:cu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999575" y="4957388"/>
            <a:ext cx="5544225" cy="71812"/>
          </a:xfrm>
          <a:prstGeom prst="line">
            <a:avLst/>
          </a:prstGeom>
          <a:ln w="95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458139" y="3602821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=8/3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95800" y="4572000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=2/3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191931" y="3581400"/>
            <a:ext cx="597943" cy="362705"/>
            <a:chOff x="5191931" y="3581400"/>
            <a:chExt cx="597943" cy="362705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5191931" y="3581400"/>
              <a:ext cx="597943" cy="0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191931" y="3690993"/>
              <a:ext cx="597943" cy="1668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5191931" y="3791598"/>
              <a:ext cx="597943" cy="0"/>
            </a:xfrm>
            <a:prstGeom prst="straightConnector1">
              <a:avLst/>
            </a:prstGeom>
            <a:ln w="25400" cmpd="sng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5196959" y="3865201"/>
              <a:ext cx="587887" cy="78904"/>
              <a:chOff x="6304525" y="6064602"/>
              <a:chExt cx="849104" cy="138993"/>
            </a:xfrm>
          </p:grpSpPr>
          <p:sp>
            <p:nvSpPr>
              <p:cNvPr id="64" name="Freeform 63"/>
              <p:cNvSpPr/>
              <p:nvPr/>
            </p:nvSpPr>
            <p:spPr>
              <a:xfrm rot="10800000">
                <a:off x="6370261" y="6064602"/>
                <a:ext cx="783368" cy="138993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rot="10800000" flipV="1">
                <a:off x="6304525" y="6176899"/>
                <a:ext cx="80875" cy="3889"/>
              </a:xfrm>
              <a:prstGeom prst="straightConnector1">
                <a:avLst/>
              </a:prstGeom>
              <a:ln w="25400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/>
          <p:cNvGrpSpPr/>
          <p:nvPr/>
        </p:nvGrpSpPr>
        <p:grpSpPr>
          <a:xfrm>
            <a:off x="5851731" y="2600551"/>
            <a:ext cx="640938" cy="370274"/>
            <a:chOff x="7463128" y="5507179"/>
            <a:chExt cx="1143000" cy="686386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noFill/>
            <a:ln w="63500" cap="flat" cmpd="dbl" algn="ctr">
              <a:solidFill>
                <a:srgbClr val="0066F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noFill/>
            <a:ln w="63500" cap="flat" cmpd="dbl" algn="ctr">
              <a:solidFill>
                <a:srgbClr val="0066F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66FF"/>
              </a:solidFill>
              <a:prstDash val="solid"/>
              <a:miter lim="800000"/>
              <a:tailEnd type="stealth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66FF"/>
              </a:solidFill>
              <a:prstDash val="sysDash"/>
              <a:miter lim="800000"/>
              <a:headEnd type="stealth"/>
              <a:tailEnd type="none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5175595" y="4602999"/>
            <a:ext cx="611965" cy="197601"/>
            <a:chOff x="5442295" y="4374399"/>
            <a:chExt cx="611965" cy="197601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5456317" y="4374399"/>
              <a:ext cx="597943" cy="0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5442295" y="4493097"/>
              <a:ext cx="594236" cy="78903"/>
              <a:chOff x="6277010" y="5773764"/>
              <a:chExt cx="858275" cy="138991"/>
            </a:xfrm>
          </p:grpSpPr>
          <p:sp>
            <p:nvSpPr>
              <p:cNvPr id="79" name="Freeform 78"/>
              <p:cNvSpPr/>
              <p:nvPr/>
            </p:nvSpPr>
            <p:spPr>
              <a:xfrm rot="10800000">
                <a:off x="6351918" y="5773764"/>
                <a:ext cx="783367" cy="138991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rot="10800000" flipV="1">
                <a:off x="6277010" y="5895104"/>
                <a:ext cx="80875" cy="3889"/>
              </a:xfrm>
              <a:prstGeom prst="straightConnector1">
                <a:avLst/>
              </a:prstGeom>
              <a:ln w="25400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1905000" y="3309027"/>
            <a:ext cx="5715000" cy="1872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88510" y="2161401"/>
            <a:ext cx="967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PH-Pfaffian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4110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increasing equilibration length at lower temperature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901565" y="2136710"/>
            <a:ext cx="527435" cy="774441"/>
          </a:xfrm>
          <a:custGeom>
            <a:avLst/>
            <a:gdLst>
              <a:gd name="connsiteX0" fmla="*/ 527435 w 527435"/>
              <a:gd name="connsiteY0" fmla="*/ 0 h 774441"/>
              <a:gd name="connsiteX1" fmla="*/ 255 w 527435"/>
              <a:gd name="connsiteY1" fmla="*/ 261257 h 774441"/>
              <a:gd name="connsiteX2" fmla="*/ 452790 w 527435"/>
              <a:gd name="connsiteY2" fmla="*/ 293914 h 774441"/>
              <a:gd name="connsiteX3" fmla="*/ 116888 w 527435"/>
              <a:gd name="connsiteY3" fmla="*/ 774441 h 77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35" h="774441">
                <a:moveTo>
                  <a:pt x="527435" y="0"/>
                </a:moveTo>
                <a:cubicBezTo>
                  <a:pt x="270065" y="106135"/>
                  <a:pt x="12696" y="212271"/>
                  <a:pt x="255" y="261257"/>
                </a:cubicBezTo>
                <a:cubicBezTo>
                  <a:pt x="-12186" y="310243"/>
                  <a:pt x="433351" y="208383"/>
                  <a:pt x="452790" y="293914"/>
                </a:cubicBezTo>
                <a:cubicBezTo>
                  <a:pt x="472229" y="379445"/>
                  <a:pt x="294558" y="576943"/>
                  <a:pt x="116888" y="77444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62400" y="3352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equilibrated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3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053997" y="1349709"/>
          <a:ext cx="2933935" cy="415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5B9BD5"/>
                          </a:solidFill>
                        </a:rPr>
                        <a:t>331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4</a:t>
                      </a:r>
                      <a:endParaRPr lang="en-US" sz="1000" b="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36"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K =8</a:t>
                      </a:r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3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113</a:t>
                      </a:r>
                    </a:p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2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258"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Anti-331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1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042244" y="1561425"/>
            <a:ext cx="863628" cy="613315"/>
            <a:chOff x="1271878" y="1047880"/>
            <a:chExt cx="1143000" cy="811715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271878" y="1047880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271878" y="1303384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271878" y="1537932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88547" y="1675640"/>
              <a:ext cx="1126331" cy="183955"/>
              <a:chOff x="3449947" y="3639027"/>
              <a:chExt cx="2718947" cy="361024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/>
          <p:cNvGrpSpPr/>
          <p:nvPr/>
        </p:nvGrpSpPr>
        <p:grpSpPr>
          <a:xfrm>
            <a:off x="3054746" y="2702255"/>
            <a:ext cx="863627" cy="370273"/>
            <a:chOff x="1288547" y="2479695"/>
            <a:chExt cx="1143000" cy="49005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288547" y="247969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288547" y="273519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88547" y="296974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54722" y="4602656"/>
            <a:ext cx="867006" cy="807544"/>
            <a:chOff x="1288547" y="3634552"/>
            <a:chExt cx="1147472" cy="1068775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293019" y="363455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93019" y="389005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293019" y="412460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rot="10800000">
              <a:off x="1288547" y="4254653"/>
              <a:ext cx="1126331" cy="183955"/>
              <a:chOff x="3449947" y="3639027"/>
              <a:chExt cx="2718947" cy="361024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8547" y="4519372"/>
              <a:ext cx="1126331" cy="183955"/>
              <a:chOff x="3449947" y="3639027"/>
              <a:chExt cx="2718947" cy="361024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/>
          <p:cNvGrpSpPr/>
          <p:nvPr/>
        </p:nvGrpSpPr>
        <p:grpSpPr>
          <a:xfrm>
            <a:off x="3042218" y="3627921"/>
            <a:ext cx="867007" cy="607529"/>
            <a:chOff x="1262934" y="5412832"/>
            <a:chExt cx="1147472" cy="804056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267406" y="5412832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267406" y="5668336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267406" y="5902884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 rot="10800000">
              <a:off x="1262934" y="6032933"/>
              <a:ext cx="1126331" cy="183955"/>
              <a:chOff x="3449947" y="3639027"/>
              <a:chExt cx="2718947" cy="361024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5232400" y="914400"/>
          <a:ext cx="3612843" cy="529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5547">
                <a:tc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SU(2)</a:t>
                      </a:r>
                      <a:r>
                        <a:rPr lang="en-US" sz="1000" baseline="-25000" dirty="0" smtClean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10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4.5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4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Pfaffian</a:t>
                      </a:r>
                    </a:p>
                    <a:p>
                      <a:pPr algn="ctr"/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FF0000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FF0000"/>
                          </a:solidFill>
                        </a:rPr>
                        <a:t> = 3.5</a:t>
                      </a:r>
                      <a:endParaRPr lang="en-US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000" dirty="0" smtClean="0"/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</a:rPr>
                        <a:t>   PH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2.5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 - Pfaffian</a:t>
                      </a: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1.5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7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5B9BD5"/>
                          </a:solidFill>
                        </a:rPr>
                        <a:t>Anti - SU(2)</a:t>
                      </a:r>
                      <a:r>
                        <a:rPr lang="en-US" sz="1000" baseline="-25000" dirty="0" smtClean="0">
                          <a:solidFill>
                            <a:srgbClr val="5B9BD5"/>
                          </a:solidFill>
                        </a:rPr>
                        <a:t>2</a:t>
                      </a:r>
                      <a:r>
                        <a:rPr lang="en-US" sz="1000" baseline="0" dirty="0" smtClean="0">
                          <a:solidFill>
                            <a:srgbClr val="5B9BD5"/>
                          </a:solidFill>
                        </a:rPr>
                        <a:t> </a:t>
                      </a:r>
                      <a:endParaRPr lang="en-US" sz="100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5B9BD5"/>
                          </a:solidFill>
                          <a:latin typeface="Symbol" panose="05050102010706020507" pitchFamily="18" charset="2"/>
                        </a:rPr>
                        <a:t>k</a:t>
                      </a:r>
                      <a:r>
                        <a:rPr lang="en-US" sz="1000" b="0" baseline="0" dirty="0" smtClean="0">
                          <a:solidFill>
                            <a:srgbClr val="5B9BD5"/>
                          </a:solidFill>
                        </a:rPr>
                        <a:t> = 0.5</a:t>
                      </a:r>
                      <a:endParaRPr lang="en-US" sz="1000" b="0" dirty="0" smtClean="0">
                        <a:solidFill>
                          <a:srgbClr val="5B9BD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5B9BD5"/>
                        </a:solidFill>
                        <a:latin typeface="Symbol" panose="05050102010706020507" pitchFamily="18" charset="2"/>
                      </a:endParaRPr>
                    </a:p>
                    <a:p>
                      <a:pPr algn="ctr"/>
                      <a:endParaRPr lang="en-US" sz="1000" dirty="0"/>
                    </a:p>
                  </a:txBody>
                  <a:tcPr marL="69090" marR="69090" marT="34545" marB="34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6617158" y="2224580"/>
            <a:ext cx="863628" cy="518620"/>
            <a:chOff x="7463128" y="733425"/>
            <a:chExt cx="1143000" cy="686386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7463128" y="733425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463128" y="988929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463128" y="1223477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463128" y="141981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98405" y="3124200"/>
            <a:ext cx="863628" cy="518620"/>
            <a:chOff x="7463128" y="5507179"/>
            <a:chExt cx="1143000" cy="686386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7463128" y="550717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463128" y="576268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463128" y="599723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463128" y="6193565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617159" y="1112703"/>
            <a:ext cx="863628" cy="697047"/>
            <a:chOff x="5548603" y="2250009"/>
            <a:chExt cx="1143000" cy="922532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5548603" y="2250009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548603" y="2505513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548603" y="2740061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565272" y="2877769"/>
              <a:ext cx="1126331" cy="183955"/>
              <a:chOff x="3449947" y="3639027"/>
              <a:chExt cx="2718947" cy="361024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5548603" y="3172541"/>
              <a:ext cx="1143000" cy="0"/>
            </a:xfrm>
            <a:prstGeom prst="straightConnector1">
              <a:avLst/>
            </a:prstGeom>
            <a:ln w="25400" cmpd="sng"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610816" y="4111105"/>
            <a:ext cx="876222" cy="689495"/>
            <a:chOff x="5548603" y="3706478"/>
            <a:chExt cx="1159669" cy="912539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5553075" y="3706478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553075" y="3961982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553075" y="4196530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 rot="10800000">
              <a:off x="5548603" y="4326579"/>
              <a:ext cx="1126331" cy="183955"/>
              <a:chOff x="3449947" y="3639027"/>
              <a:chExt cx="2718947" cy="361024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5565272" y="4619017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610882" y="5150011"/>
            <a:ext cx="867007" cy="869789"/>
            <a:chOff x="5565272" y="5053014"/>
            <a:chExt cx="1147472" cy="1163874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569744" y="5053014"/>
              <a:ext cx="1143000" cy="0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569744" y="5308518"/>
              <a:ext cx="1143000" cy="3888"/>
            </a:xfrm>
            <a:prstGeom prst="straightConnector1">
              <a:avLst/>
            </a:prstGeom>
            <a:ln w="63500" cmpd="dbl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5569744" y="5543066"/>
              <a:ext cx="1143000" cy="0"/>
            </a:xfrm>
            <a:prstGeom prst="straightConnector1">
              <a:avLst/>
            </a:prstGeom>
            <a:ln w="25400" cmpd="sng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0800000">
              <a:off x="5565272" y="5673115"/>
              <a:ext cx="1126331" cy="183955"/>
              <a:chOff x="3449947" y="3639027"/>
              <a:chExt cx="2718947" cy="361024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rot="10800000">
              <a:off x="5565272" y="5937834"/>
              <a:ext cx="1126331" cy="183955"/>
              <a:chOff x="3449947" y="3639027"/>
              <a:chExt cx="2718947" cy="361024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3449947" y="3639027"/>
                <a:ext cx="2502761" cy="361024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V="1">
                <a:off x="5910508" y="3814484"/>
                <a:ext cx="258386" cy="10105"/>
              </a:xfrm>
              <a:prstGeom prst="straightConnector1">
                <a:avLst/>
              </a:prstGeom>
              <a:ln w="2540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/>
            <p:cNvCxnSpPr/>
            <p:nvPr/>
          </p:nvCxnSpPr>
          <p:spPr>
            <a:xfrm>
              <a:off x="5565272" y="6216888"/>
              <a:ext cx="1143000" cy="0"/>
            </a:xfrm>
            <a:prstGeom prst="straightConnector1">
              <a:avLst/>
            </a:prstGeom>
            <a:ln w="25400" cmpd="sng"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623750" y="2647151"/>
            <a:ext cx="850365" cy="1"/>
          </a:xfrm>
          <a:prstGeom prst="straightConnector1">
            <a:avLst/>
          </a:prstGeom>
          <a:ln w="63500" cmpd="dbl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36252" y="3186685"/>
            <a:ext cx="850365" cy="1"/>
          </a:xfrm>
          <a:prstGeom prst="straightConnector1">
            <a:avLst/>
          </a:prstGeom>
          <a:ln w="25400" cmpd="sng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23086" y="3724648"/>
            <a:ext cx="851030" cy="138992"/>
            <a:chOff x="3449947" y="3639027"/>
            <a:chExt cx="2718947" cy="361024"/>
          </a:xfrm>
        </p:grpSpPr>
        <p:sp>
          <p:nvSpPr>
            <p:cNvPr id="79" name="Freeform 78"/>
            <p:cNvSpPr/>
            <p:nvPr/>
          </p:nvSpPr>
          <p:spPr>
            <a:xfrm>
              <a:off x="3449947" y="3639027"/>
              <a:ext cx="2502761" cy="361024"/>
            </a:xfrm>
            <a:custGeom>
              <a:avLst/>
              <a:gdLst>
                <a:gd name="connsiteX0" fmla="*/ 0 w 2502761"/>
                <a:gd name="connsiteY0" fmla="*/ 200724 h 361024"/>
                <a:gd name="connsiteX1" fmla="*/ 131150 w 2502761"/>
                <a:gd name="connsiteY1" fmla="*/ 4000 h 361024"/>
                <a:gd name="connsiteX2" fmla="*/ 367946 w 2502761"/>
                <a:gd name="connsiteY2" fmla="*/ 361017 h 361024"/>
                <a:gd name="connsiteX3" fmla="*/ 575599 w 2502761"/>
                <a:gd name="connsiteY3" fmla="*/ 14930 h 361024"/>
                <a:gd name="connsiteX4" fmla="*/ 808753 w 2502761"/>
                <a:gd name="connsiteY4" fmla="*/ 361017 h 361024"/>
                <a:gd name="connsiteX5" fmla="*/ 1034620 w 2502761"/>
                <a:gd name="connsiteY5" fmla="*/ 4000 h 361024"/>
                <a:gd name="connsiteX6" fmla="*/ 1256845 w 2502761"/>
                <a:gd name="connsiteY6" fmla="*/ 357374 h 361024"/>
                <a:gd name="connsiteX7" fmla="*/ 1486356 w 2502761"/>
                <a:gd name="connsiteY7" fmla="*/ 4000 h 361024"/>
                <a:gd name="connsiteX8" fmla="*/ 1715867 w 2502761"/>
                <a:gd name="connsiteY8" fmla="*/ 353731 h 361024"/>
                <a:gd name="connsiteX9" fmla="*/ 1934448 w 2502761"/>
                <a:gd name="connsiteY9" fmla="*/ 4000 h 361024"/>
                <a:gd name="connsiteX10" fmla="*/ 2163959 w 2502761"/>
                <a:gd name="connsiteY10" fmla="*/ 357374 h 361024"/>
                <a:gd name="connsiteX11" fmla="*/ 2386184 w 2502761"/>
                <a:gd name="connsiteY11" fmla="*/ 4000 h 361024"/>
                <a:gd name="connsiteX12" fmla="*/ 2502761 w 2502761"/>
                <a:gd name="connsiteY12" fmla="*/ 186152 h 3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2761" h="361024">
                  <a:moveTo>
                    <a:pt x="0" y="200724"/>
                  </a:moveTo>
                  <a:cubicBezTo>
                    <a:pt x="34913" y="89004"/>
                    <a:pt x="69826" y="-22715"/>
                    <a:pt x="131150" y="4000"/>
                  </a:cubicBezTo>
                  <a:cubicBezTo>
                    <a:pt x="192474" y="30715"/>
                    <a:pt x="293871" y="359195"/>
                    <a:pt x="367946" y="361017"/>
                  </a:cubicBezTo>
                  <a:cubicBezTo>
                    <a:pt x="442021" y="362839"/>
                    <a:pt x="502131" y="14930"/>
                    <a:pt x="575599" y="14930"/>
                  </a:cubicBezTo>
                  <a:cubicBezTo>
                    <a:pt x="649067" y="14930"/>
                    <a:pt x="732250" y="362839"/>
                    <a:pt x="808753" y="361017"/>
                  </a:cubicBezTo>
                  <a:cubicBezTo>
                    <a:pt x="885256" y="359195"/>
                    <a:pt x="959938" y="4607"/>
                    <a:pt x="1034620" y="4000"/>
                  </a:cubicBezTo>
                  <a:cubicBezTo>
                    <a:pt x="1109302" y="3393"/>
                    <a:pt x="1181556" y="357374"/>
                    <a:pt x="1256845" y="357374"/>
                  </a:cubicBezTo>
                  <a:cubicBezTo>
                    <a:pt x="1332134" y="357374"/>
                    <a:pt x="1409852" y="4607"/>
                    <a:pt x="1486356" y="4000"/>
                  </a:cubicBezTo>
                  <a:cubicBezTo>
                    <a:pt x="1562860" y="3393"/>
                    <a:pt x="1641185" y="353731"/>
                    <a:pt x="1715867" y="353731"/>
                  </a:cubicBezTo>
                  <a:cubicBezTo>
                    <a:pt x="1790549" y="353731"/>
                    <a:pt x="1859766" y="3393"/>
                    <a:pt x="1934448" y="4000"/>
                  </a:cubicBezTo>
                  <a:cubicBezTo>
                    <a:pt x="2009130" y="4607"/>
                    <a:pt x="2088670" y="357374"/>
                    <a:pt x="2163959" y="357374"/>
                  </a:cubicBezTo>
                  <a:cubicBezTo>
                    <a:pt x="2239248" y="357374"/>
                    <a:pt x="2329717" y="32537"/>
                    <a:pt x="2386184" y="4000"/>
                  </a:cubicBezTo>
                  <a:cubicBezTo>
                    <a:pt x="2442651" y="-24537"/>
                    <a:pt x="2485153" y="155186"/>
                    <a:pt x="2502761" y="186152"/>
                  </a:cubicBezTo>
                </a:path>
              </a:pathLst>
            </a:custGeom>
            <a:noFill/>
            <a:ln w="2540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910508" y="3814484"/>
              <a:ext cx="258386" cy="10105"/>
            </a:xfrm>
            <a:prstGeom prst="straightConnector1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/>
          <p:nvPr/>
        </p:nvCxnSpPr>
        <p:spPr>
          <a:xfrm flipV="1">
            <a:off x="636252" y="4394172"/>
            <a:ext cx="850365" cy="1"/>
          </a:xfrm>
          <a:prstGeom prst="straightConnector1">
            <a:avLst/>
          </a:prstGeom>
          <a:ln w="25400" cmpd="sng"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61229" y="2307267"/>
            <a:ext cx="1203704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integer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9286" y="2866775"/>
            <a:ext cx="138270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fraction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18286" y="3395124"/>
            <a:ext cx="1217980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neutral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79037" y="4064646"/>
            <a:ext cx="1497363" cy="27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Majorana,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0.5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4792" y="2735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abelian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24600" y="27356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non - abelian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40262" y="3031672"/>
            <a:ext cx="2362200" cy="772975"/>
          </a:xfrm>
          <a:prstGeom prst="round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85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451123" y="4978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12004" y="4978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6200" y="4840069"/>
            <a:ext cx="12293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5/2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PH-Pfaffian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BCE617-0A49-4040-8FAD-30A0E438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63744"/>
            <a:ext cx="7528560" cy="53464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0676" y="5332041"/>
            <a:ext cx="886487" cy="990600"/>
            <a:chOff x="2509964" y="5683299"/>
            <a:chExt cx="886487" cy="990600"/>
          </a:xfrm>
        </p:grpSpPr>
        <p:grpSp>
          <p:nvGrpSpPr>
            <p:cNvPr id="6" name="Group 5"/>
            <p:cNvGrpSpPr/>
            <p:nvPr/>
          </p:nvGrpSpPr>
          <p:grpSpPr>
            <a:xfrm>
              <a:off x="2509964" y="5683299"/>
              <a:ext cx="886487" cy="370273"/>
              <a:chOff x="1258292" y="2479695"/>
              <a:chExt cx="1173255" cy="490052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1288547" y="2479695"/>
                <a:ext cx="1143000" cy="0"/>
              </a:xfrm>
              <a:prstGeom prst="straightConnector1">
                <a:avLst/>
              </a:prstGeom>
              <a:ln w="63500" cmpd="dbl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1288547" y="2735199"/>
                <a:ext cx="1143000" cy="3888"/>
              </a:xfrm>
              <a:prstGeom prst="straightConnector1">
                <a:avLst/>
              </a:prstGeom>
              <a:ln w="63500" cmpd="dbl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1258292" y="2969747"/>
                <a:ext cx="1143000" cy="0"/>
              </a:xfrm>
              <a:prstGeom prst="straightConnector1">
                <a:avLst/>
              </a:prstGeom>
              <a:ln w="25400" cmpd="sng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2702386" y="6304567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3</a:t>
              </a:r>
              <a:r>
                <a:rPr kumimoji="0" 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</a:t>
              </a:r>
              <a:r>
                <a:rPr kumimoji="0" lang="en-US" sz="18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0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43400" y="5147845"/>
            <a:ext cx="533400" cy="26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94730" y="5332041"/>
            <a:ext cx="863628" cy="980891"/>
            <a:chOff x="4256459" y="5577380"/>
            <a:chExt cx="863628" cy="980891"/>
          </a:xfrm>
        </p:grpSpPr>
        <p:grpSp>
          <p:nvGrpSpPr>
            <p:cNvPr id="17" name="Group 16"/>
            <p:cNvGrpSpPr/>
            <p:nvPr/>
          </p:nvGrpSpPr>
          <p:grpSpPr>
            <a:xfrm>
              <a:off x="4256459" y="5577380"/>
              <a:ext cx="863628" cy="518620"/>
              <a:chOff x="7463128" y="5507179"/>
              <a:chExt cx="1143000" cy="68638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7463128" y="5507179"/>
                <a:ext cx="1143000" cy="0"/>
              </a:xfrm>
              <a:prstGeom prst="straightConnector1">
                <a:avLst/>
              </a:prstGeom>
              <a:noFill/>
              <a:ln w="63500" cap="flat" cmpd="dbl" algn="ctr">
                <a:solidFill>
                  <a:srgbClr val="0066FF"/>
                </a:solidFill>
                <a:prstDash val="solid"/>
                <a:miter lim="800000"/>
                <a:tailEnd type="stealth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7463128" y="5762683"/>
                <a:ext cx="1143000" cy="3888"/>
              </a:xfrm>
              <a:prstGeom prst="straightConnector1">
                <a:avLst/>
              </a:prstGeom>
              <a:noFill/>
              <a:ln w="63500" cap="flat" cmpd="dbl" algn="ctr">
                <a:solidFill>
                  <a:srgbClr val="0066FF"/>
                </a:solidFill>
                <a:prstDash val="solid"/>
                <a:miter lim="800000"/>
                <a:tailEnd type="stealth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7463128" y="5997231"/>
                <a:ext cx="1143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66FF"/>
                </a:solidFill>
                <a:prstDash val="solid"/>
                <a:miter lim="800000"/>
                <a:tailEnd type="stealth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7463128" y="6193565"/>
                <a:ext cx="1143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66FF"/>
                </a:solidFill>
                <a:prstDash val="sysDash"/>
                <a:miter lim="800000"/>
                <a:headEnd type="stealth"/>
                <a:tailEnd type="none"/>
              </a:ln>
              <a:effectLst/>
            </p:spPr>
          </p:cxnSp>
        </p:grpSp>
        <p:sp>
          <p:nvSpPr>
            <p:cNvPr id="31" name="TextBox 30"/>
            <p:cNvSpPr txBox="1"/>
            <p:nvPr/>
          </p:nvSpPr>
          <p:spPr>
            <a:xfrm>
              <a:off x="4329841" y="6188939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2.5</a:t>
              </a:r>
              <a:r>
                <a:rPr kumimoji="0" 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</a:t>
              </a:r>
              <a:r>
                <a:rPr kumimoji="0" lang="en-US" sz="18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0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54793" y="5332041"/>
            <a:ext cx="867446" cy="1006291"/>
            <a:chOff x="6270033" y="5564671"/>
            <a:chExt cx="867446" cy="100629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271942" y="5564671"/>
              <a:ext cx="863628" cy="0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271942" y="5757725"/>
              <a:ext cx="863628" cy="2938"/>
            </a:xfrm>
            <a:prstGeom prst="straightConnector1">
              <a:avLst/>
            </a:prstGeom>
            <a:ln w="63500" cmpd="dbl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271942" y="5934945"/>
              <a:ext cx="863628" cy="0"/>
            </a:xfrm>
            <a:prstGeom prst="straightConnector1">
              <a:avLst/>
            </a:prstGeom>
            <a:ln w="25400" cmpd="sng">
              <a:solidFill>
                <a:srgbClr val="0066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6270033" y="6064602"/>
              <a:ext cx="867446" cy="138993"/>
              <a:chOff x="6295354" y="6064602"/>
              <a:chExt cx="867446" cy="138993"/>
            </a:xfrm>
          </p:grpSpPr>
          <p:sp>
            <p:nvSpPr>
              <p:cNvPr id="15" name="Freeform 14"/>
              <p:cNvSpPr/>
              <p:nvPr/>
            </p:nvSpPr>
            <p:spPr>
              <a:xfrm rot="10800000">
                <a:off x="6379433" y="6064602"/>
                <a:ext cx="783367" cy="138993"/>
              </a:xfrm>
              <a:custGeom>
                <a:avLst/>
                <a:gdLst>
                  <a:gd name="connsiteX0" fmla="*/ 0 w 2502761"/>
                  <a:gd name="connsiteY0" fmla="*/ 200724 h 361024"/>
                  <a:gd name="connsiteX1" fmla="*/ 131150 w 2502761"/>
                  <a:gd name="connsiteY1" fmla="*/ 4000 h 361024"/>
                  <a:gd name="connsiteX2" fmla="*/ 367946 w 2502761"/>
                  <a:gd name="connsiteY2" fmla="*/ 361017 h 361024"/>
                  <a:gd name="connsiteX3" fmla="*/ 575599 w 2502761"/>
                  <a:gd name="connsiteY3" fmla="*/ 14930 h 361024"/>
                  <a:gd name="connsiteX4" fmla="*/ 808753 w 2502761"/>
                  <a:gd name="connsiteY4" fmla="*/ 361017 h 361024"/>
                  <a:gd name="connsiteX5" fmla="*/ 1034620 w 2502761"/>
                  <a:gd name="connsiteY5" fmla="*/ 4000 h 361024"/>
                  <a:gd name="connsiteX6" fmla="*/ 1256845 w 2502761"/>
                  <a:gd name="connsiteY6" fmla="*/ 357374 h 361024"/>
                  <a:gd name="connsiteX7" fmla="*/ 1486356 w 2502761"/>
                  <a:gd name="connsiteY7" fmla="*/ 4000 h 361024"/>
                  <a:gd name="connsiteX8" fmla="*/ 1715867 w 2502761"/>
                  <a:gd name="connsiteY8" fmla="*/ 353731 h 361024"/>
                  <a:gd name="connsiteX9" fmla="*/ 1934448 w 2502761"/>
                  <a:gd name="connsiteY9" fmla="*/ 4000 h 361024"/>
                  <a:gd name="connsiteX10" fmla="*/ 2163959 w 2502761"/>
                  <a:gd name="connsiteY10" fmla="*/ 357374 h 361024"/>
                  <a:gd name="connsiteX11" fmla="*/ 2386184 w 2502761"/>
                  <a:gd name="connsiteY11" fmla="*/ 4000 h 361024"/>
                  <a:gd name="connsiteX12" fmla="*/ 2502761 w 2502761"/>
                  <a:gd name="connsiteY12" fmla="*/ 186152 h 3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2761" h="361024">
                    <a:moveTo>
                      <a:pt x="0" y="200724"/>
                    </a:moveTo>
                    <a:cubicBezTo>
                      <a:pt x="34913" y="89004"/>
                      <a:pt x="69826" y="-22715"/>
                      <a:pt x="131150" y="4000"/>
                    </a:cubicBezTo>
                    <a:cubicBezTo>
                      <a:pt x="192474" y="30715"/>
                      <a:pt x="293871" y="359195"/>
                      <a:pt x="367946" y="361017"/>
                    </a:cubicBezTo>
                    <a:cubicBezTo>
                      <a:pt x="442021" y="362839"/>
                      <a:pt x="502131" y="14930"/>
                      <a:pt x="575599" y="14930"/>
                    </a:cubicBezTo>
                    <a:cubicBezTo>
                      <a:pt x="649067" y="14930"/>
                      <a:pt x="732250" y="362839"/>
                      <a:pt x="808753" y="361017"/>
                    </a:cubicBezTo>
                    <a:cubicBezTo>
                      <a:pt x="885256" y="359195"/>
                      <a:pt x="959938" y="4607"/>
                      <a:pt x="1034620" y="4000"/>
                    </a:cubicBezTo>
                    <a:cubicBezTo>
                      <a:pt x="1109302" y="3393"/>
                      <a:pt x="1181556" y="357374"/>
                      <a:pt x="1256845" y="357374"/>
                    </a:cubicBezTo>
                    <a:cubicBezTo>
                      <a:pt x="1332134" y="357374"/>
                      <a:pt x="1409852" y="4607"/>
                      <a:pt x="1486356" y="4000"/>
                    </a:cubicBezTo>
                    <a:cubicBezTo>
                      <a:pt x="1562860" y="3393"/>
                      <a:pt x="1641185" y="353731"/>
                      <a:pt x="1715867" y="353731"/>
                    </a:cubicBezTo>
                    <a:cubicBezTo>
                      <a:pt x="1790549" y="353731"/>
                      <a:pt x="1859766" y="3393"/>
                      <a:pt x="1934448" y="4000"/>
                    </a:cubicBezTo>
                    <a:cubicBezTo>
                      <a:pt x="2009130" y="4607"/>
                      <a:pt x="2088670" y="357374"/>
                      <a:pt x="2163959" y="357374"/>
                    </a:cubicBezTo>
                    <a:cubicBezTo>
                      <a:pt x="2239248" y="357374"/>
                      <a:pt x="2329717" y="32537"/>
                      <a:pt x="2386184" y="4000"/>
                    </a:cubicBezTo>
                    <a:cubicBezTo>
                      <a:pt x="2442651" y="-24537"/>
                      <a:pt x="2485153" y="155186"/>
                      <a:pt x="2502761" y="186152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6295354" y="6132156"/>
                <a:ext cx="80875" cy="3890"/>
              </a:xfrm>
              <a:prstGeom prst="straightConnector1">
                <a:avLst/>
              </a:prstGeom>
              <a:ln w="25400">
                <a:solidFill>
                  <a:srgbClr val="0066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6281204" y="6201630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2.15</a:t>
              </a:r>
              <a:r>
                <a:rPr kumimoji="0" 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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  <a:sym typeface="Symbol"/>
                </a:rPr>
                <a:t>0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5486400" y="4840069"/>
            <a:ext cx="670560" cy="68796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967163" y="4831378"/>
            <a:ext cx="614238" cy="6242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97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1676400"/>
            <a:ext cx="6019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5/2……..non-abelian</a:t>
            </a:r>
          </a:p>
          <a:p>
            <a:pPr algn="ctr" rtl="0"/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thermal conductance</a:t>
            </a:r>
          </a:p>
          <a:p>
            <a:pPr algn="ctr" rtl="0"/>
            <a:endParaRPr lang="en-US" sz="24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reveals hidden information</a:t>
            </a:r>
            <a:endParaRPr lang="en-US" sz="24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1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82" t="37944" r="33576" b="15769"/>
          <a:stretch/>
        </p:blipFill>
        <p:spPr>
          <a:xfrm>
            <a:off x="1297174" y="0"/>
            <a:ext cx="669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hape 120"/>
          <p:cNvSpPr>
            <a:spLocks noGrp="1"/>
          </p:cNvSpPr>
          <p:nvPr>
            <p:ph type="subTitle" idx="1"/>
          </p:nvPr>
        </p:nvSpPr>
        <p:spPr bwMode="auto">
          <a:xfrm>
            <a:off x="533400" y="2362200"/>
            <a:ext cx="85344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algn="l" defTabSz="501547" rtl="0"/>
            <a:r>
              <a:rPr lang="en-US" altLang="en-US" sz="1400" dirty="0" smtClean="0"/>
              <a:t>      Mitali Banerjee       Amir Rosenblatt      Yuval Oreg        Ady Stern    Dima Feldman  Vladimir </a:t>
            </a:r>
            <a:r>
              <a:rPr lang="en-US" altLang="en-US" sz="1400" dirty="0"/>
              <a:t>Umansky</a:t>
            </a:r>
          </a:p>
        </p:txBody>
      </p:sp>
      <p:pic>
        <p:nvPicPr>
          <p:cNvPr id="5125" name="Picture 9" descr="http://www.weizmann.ac.il/condmat/heiblum/members/Am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17905"/>
            <a:ext cx="902216" cy="12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Image result for vladimir umansky weizman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417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r="14347"/>
          <a:stretch/>
        </p:blipFill>
        <p:spPr bwMode="auto">
          <a:xfrm>
            <a:off x="3810000" y="3416850"/>
            <a:ext cx="1112520" cy="122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04" y="3422679"/>
            <a:ext cx="905342" cy="120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Dmitri Feldman's picture">
            <a:hlinkClick r:id="rId7" tooltip="View user profile.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16850"/>
            <a:ext cx="950036" cy="11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b="13312"/>
          <a:stretch/>
        </p:blipFill>
        <p:spPr>
          <a:xfrm>
            <a:off x="1066799" y="3409167"/>
            <a:ext cx="789093" cy="12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32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6200" y="0"/>
          <a:ext cx="89566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8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8956675" cy="6858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>
                            <a:shade val="50000"/>
                            <a:alpha val="12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5"/>
          <p:cNvSpPr/>
          <p:nvPr/>
        </p:nvSpPr>
        <p:spPr>
          <a:xfrm rot="21414698">
            <a:off x="1905000" y="1828800"/>
            <a:ext cx="5791200" cy="1524000"/>
          </a:xfrm>
          <a:custGeom>
            <a:avLst/>
            <a:gdLst>
              <a:gd name="connsiteX0" fmla="*/ 0 w 5404420"/>
              <a:gd name="connsiteY0" fmla="*/ 0 h 1040524"/>
              <a:gd name="connsiteX1" fmla="*/ 1248629 w 5404420"/>
              <a:gd name="connsiteY1" fmla="*/ 529721 h 1040524"/>
              <a:gd name="connsiteX2" fmla="*/ 2465727 w 5404420"/>
              <a:gd name="connsiteY2" fmla="*/ 819807 h 1040524"/>
              <a:gd name="connsiteX3" fmla="*/ 4099035 w 5404420"/>
              <a:gd name="connsiteY3" fmla="*/ 990075 h 1040524"/>
              <a:gd name="connsiteX4" fmla="*/ 5404420 w 5404420"/>
              <a:gd name="connsiteY4" fmla="*/ 1040524 h 10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420" h="1040524">
                <a:moveTo>
                  <a:pt x="0" y="0"/>
                </a:moveTo>
                <a:cubicBezTo>
                  <a:pt x="418837" y="196543"/>
                  <a:pt x="837675" y="393087"/>
                  <a:pt x="1248629" y="529721"/>
                </a:cubicBezTo>
                <a:cubicBezTo>
                  <a:pt x="1659583" y="666355"/>
                  <a:pt x="1990659" y="743081"/>
                  <a:pt x="2465727" y="819807"/>
                </a:cubicBezTo>
                <a:cubicBezTo>
                  <a:pt x="2940795" y="896533"/>
                  <a:pt x="3609253" y="953289"/>
                  <a:pt x="4099035" y="990075"/>
                </a:cubicBezTo>
                <a:cubicBezTo>
                  <a:pt x="4588817" y="1026861"/>
                  <a:pt x="4996618" y="1033692"/>
                  <a:pt x="5404420" y="1040524"/>
                </a:cubicBezTo>
              </a:path>
            </a:pathLst>
          </a:custGeom>
          <a:noFill/>
          <a:ln w="952500" cap="rnd">
            <a:solidFill>
              <a:schemeClr val="accent1">
                <a:shade val="50000"/>
                <a:alpha val="17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>
              <a:rot lat="24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905000" y="4419600"/>
            <a:ext cx="2762118" cy="330363"/>
          </a:xfrm>
          <a:custGeom>
            <a:avLst/>
            <a:gdLst>
              <a:gd name="connsiteX0" fmla="*/ 0 w 2762118"/>
              <a:gd name="connsiteY0" fmla="*/ 0 h 330363"/>
              <a:gd name="connsiteX1" fmla="*/ 1273853 w 2762118"/>
              <a:gd name="connsiteY1" fmla="*/ 290086 h 330363"/>
              <a:gd name="connsiteX2" fmla="*/ 2762118 w 2762118"/>
              <a:gd name="connsiteY2" fmla="*/ 327923 h 33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118" h="330363">
                <a:moveTo>
                  <a:pt x="0" y="0"/>
                </a:moveTo>
                <a:cubicBezTo>
                  <a:pt x="406750" y="117716"/>
                  <a:pt x="813500" y="235432"/>
                  <a:pt x="1273853" y="290086"/>
                </a:cubicBezTo>
                <a:cubicBezTo>
                  <a:pt x="1734206" y="344740"/>
                  <a:pt x="2762118" y="327923"/>
                  <a:pt x="2762118" y="327923"/>
                </a:cubicBezTo>
              </a:path>
            </a:pathLst>
          </a:custGeom>
          <a:noFill/>
          <a:ln w="508000" cap="rnd">
            <a:solidFill>
              <a:schemeClr val="bg1">
                <a:lumMod val="50000"/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9051" y="2514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5/2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45074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8/3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" y="0"/>
            <a:ext cx="89601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554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measuring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=1,2 @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kumimoji="0" lang="en-US" sz="28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=5/2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57800" y="1381816"/>
            <a:ext cx="2438400" cy="533400"/>
          </a:xfrm>
          <a:prstGeom prst="roundRect">
            <a:avLst/>
          </a:prstGeom>
          <a:solidFill>
            <a:srgbClr val="8080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7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" y="0"/>
            <a:ext cx="896018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6087" y="965857"/>
            <a:ext cx="427072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~3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9153" y="1216223"/>
            <a:ext cx="38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~2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" y="0"/>
            <a:ext cx="89601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2645" y="268443"/>
            <a:ext cx="14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Neutral Noise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69925"/>
            <a:ext cx="5932996" cy="523202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rgbClr val="000099"/>
                </a:solidFill>
              </a:rPr>
              <a:t>Weideman – Franz</a:t>
            </a:r>
            <a:r>
              <a:rPr lang="en-US" sz="2000" kern="0" dirty="0" smtClean="0">
                <a:solidFill>
                  <a:srgbClr val="000099"/>
                </a:solidFill>
              </a:rPr>
              <a:t>    ballistic 1D channel</a:t>
            </a:r>
            <a:r>
              <a:rPr lang="en-US" sz="2800" b="1" kern="0" dirty="0" smtClean="0">
                <a:solidFill>
                  <a:srgbClr val="000099"/>
                </a:solidFill>
              </a:rPr>
              <a:t> </a:t>
            </a:r>
            <a:endParaRPr lang="en-US" sz="2800" b="1" kern="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118753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</a:t>
            </a:r>
            <a:r>
              <a:rPr kumimoji="0" lang="en-US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non-interacting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electrons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822707"/>
              </p:ext>
            </p:extLst>
          </p:nvPr>
        </p:nvGraphicFramePr>
        <p:xfrm>
          <a:off x="1703071" y="2677533"/>
          <a:ext cx="1151509" cy="422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65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071" y="2677533"/>
                        <a:ext cx="1151509" cy="422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671199"/>
              </p:ext>
            </p:extLst>
          </p:nvPr>
        </p:nvGraphicFramePr>
        <p:xfrm>
          <a:off x="3150871" y="2501337"/>
          <a:ext cx="963929" cy="7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66" name="Equation" r:id="rId5" imgW="520560" imgH="419040" progId="Equation.DSMT4">
                  <p:embed/>
                </p:oleObj>
              </mc:Choice>
              <mc:Fallback>
                <p:oleObj name="Equation" r:id="rId5" imgW="52056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871" y="2501337"/>
                        <a:ext cx="963929" cy="77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2438400" y="3943350"/>
            <a:ext cx="4191000" cy="1219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720577"/>
              </p:ext>
            </p:extLst>
          </p:nvPr>
        </p:nvGraphicFramePr>
        <p:xfrm>
          <a:off x="2576513" y="3943350"/>
          <a:ext cx="39211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67" name="Equation" r:id="rId7" imgW="1447560" imgH="457200" progId="Equation.DSMT4">
                  <p:embed/>
                </p:oleObj>
              </mc:Choice>
              <mc:Fallback>
                <p:oleObj name="Equation" r:id="rId7" imgW="144756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513" y="3943350"/>
                        <a:ext cx="39211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75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609600" y="2326561"/>
            <a:ext cx="7848600" cy="315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B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 –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B</a:t>
            </a:r>
            <a:r>
              <a:rPr kumimoji="0" lang="en-US" alt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1/2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 &gt;0 induces vortices in the p-wave BCS condensate </a:t>
            </a:r>
            <a:endParaRPr kumimoji="0" lang="en-US" altLang="en-US" sz="16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zero energy quasiparticle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(Majorana)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in vortex + 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/4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Majorana -         chargeless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spinless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Majorana’s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come in pairs…..forming fermionic state 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</a:t>
            </a:r>
            <a:r>
              <a:rPr kumimoji="0" lang="en-US" alt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1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± 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i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</a:t>
            </a:r>
            <a:r>
              <a:rPr kumimoji="0" lang="en-US" alt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/>
              </a:rPr>
              <a:t>2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occupied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&amp;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unoccupied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at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zero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energy 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ground state degeneracy of </a:t>
            </a:r>
            <a:r>
              <a:rPr kumimoji="0" lang="en-US" alt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n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  vortices……. 2</a:t>
            </a:r>
            <a:r>
              <a:rPr kumimoji="0" lang="en-US" alt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n / </a:t>
            </a:r>
            <a:r>
              <a:rPr kumimoji="0" lang="en-US" altLang="en-US" sz="1600" b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  <a:sym typeface="Symbol" pitchFamily="18" charset="2"/>
              </a:rPr>
              <a:t>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0" y="3619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688144" name="Rectangle 16"/>
          <p:cNvSpPr>
            <a:spLocks noChangeArrowheads="1"/>
          </p:cNvSpPr>
          <p:nvPr/>
        </p:nvSpPr>
        <p:spPr bwMode="auto">
          <a:xfrm>
            <a:off x="838200" y="7620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000">
                <a:solidFill>
                  <a:schemeClr val="tx2"/>
                </a:solidFill>
                <a:latin typeface="Tahoma" pitchFamily="34" charset="0"/>
              </a:defRPr>
            </a:lvl1pPr>
            <a:lvl2pPr algn="l">
              <a:defRPr sz="3000">
                <a:solidFill>
                  <a:schemeClr val="tx2"/>
                </a:solidFill>
                <a:latin typeface="Tahoma" pitchFamily="34" charset="0"/>
              </a:defRPr>
            </a:lvl2pPr>
            <a:lvl3pPr algn="l">
              <a:defRPr sz="3000">
                <a:solidFill>
                  <a:schemeClr val="tx2"/>
                </a:solidFill>
                <a:latin typeface="Tahoma" pitchFamily="34" charset="0"/>
              </a:defRPr>
            </a:lvl3pPr>
            <a:lvl4pPr algn="l">
              <a:defRPr sz="3000">
                <a:solidFill>
                  <a:schemeClr val="tx2"/>
                </a:solidFill>
                <a:latin typeface="Tahoma" pitchFamily="34" charset="0"/>
              </a:defRPr>
            </a:lvl4pPr>
            <a:lvl5pPr algn="l">
              <a:defRPr sz="3000">
                <a:solidFill>
                  <a:schemeClr val="tx2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zero energy Majorana anyons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27850" y="3276600"/>
            <a:ext cx="3187550" cy="1453311"/>
            <a:chOff x="4979624" y="870333"/>
            <a:chExt cx="3624549" cy="2038120"/>
          </a:xfrm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grpSpPr>
        <p:sp>
          <p:nvSpPr>
            <p:cNvPr id="6" name="Rounded Rectangle 5"/>
            <p:cNvSpPr/>
            <p:nvPr/>
          </p:nvSpPr>
          <p:spPr bwMode="auto">
            <a:xfrm>
              <a:off x="4979624" y="870333"/>
              <a:ext cx="3624549" cy="2038120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Tahoma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5187061" y="1473781"/>
            <a:ext cx="898525" cy="74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416" name="Equation" r:id="rId4" imgW="596900" imgH="482600" progId="Equation.DSMT4">
                    <p:embed/>
                  </p:oleObj>
                </mc:Choice>
                <mc:Fallback>
                  <p:oleObj name="Equation" r:id="rId4" imgW="596900" imgH="482600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7061" y="1473781"/>
                          <a:ext cx="898525" cy="741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6356101" y="1190920"/>
            <a:ext cx="1728192" cy="1307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417" name="Equation" r:id="rId6" imgW="1130040" imgH="838080" progId="Equation.DSMT4">
                    <p:embed/>
                  </p:oleObj>
                </mc:Choice>
                <mc:Fallback>
                  <p:oleObj name="Equation" r:id="rId6" imgW="1130040" imgH="838080" progId="Equation.DSMT4">
                    <p:embed/>
                    <p:pic>
                      <p:nvPicPr>
                        <p:cNvPr id="8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56101" y="1190920"/>
                          <a:ext cx="1728192" cy="1307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10180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0062"/>
            <a:ext cx="2833038" cy="465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4" y="1650058"/>
            <a:ext cx="2701905" cy="461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50063"/>
            <a:ext cx="2645100" cy="452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33400" y="1669305"/>
            <a:ext cx="8077200" cy="9540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21" tIns="45711" rIns="91421" bIns="4571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defTabSz="914212" rtl="0"/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algn="l" defTabSz="914212" rtl="0"/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           16 phonon modes	          single photon mode	       single electron mode</a:t>
            </a:r>
          </a:p>
          <a:p>
            <a:pPr algn="l" defTabSz="914212" rtl="0"/>
            <a:r>
              <a:rPr lang="en-US" sz="1400" dirty="0" smtClean="0">
                <a:latin typeface="Tahoma" pitchFamily="34" charset="0"/>
                <a:cs typeface="Tahoma" pitchFamily="34" charset="0"/>
              </a:rPr>
              <a:t>           Schwab et al, 2000	</a:t>
            </a:r>
            <a:r>
              <a:rPr lang="en-US" sz="1400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en-US" sz="1400" dirty="0" err="1" smtClean="0">
                <a:latin typeface="+mj-lt"/>
              </a:rPr>
              <a:t>Meschke</a:t>
            </a:r>
            <a:r>
              <a:rPr lang="en-US" sz="1400" dirty="0" smtClean="0">
                <a:latin typeface="+mj-lt"/>
              </a:rPr>
              <a:t> et al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, 2006	       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Jezouin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et al, 2013</a:t>
            </a:r>
          </a:p>
          <a:p>
            <a:pPr algn="l" defTabSz="914212" rtl="0"/>
            <a:r>
              <a:rPr lang="en-US" sz="1400" dirty="0" smtClean="0">
                <a:latin typeface="Tahoma" pitchFamily="34" charset="0"/>
                <a:cs typeface="Tahoma" pitchFamily="34" charset="0"/>
              </a:rPr>
              <a:t> 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1" y="728991"/>
            <a:ext cx="5817580" cy="523202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l" defTabSz="914212" rtl="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99"/>
                </a:solidFill>
              </a:rPr>
              <a:t>past experiments</a:t>
            </a:r>
            <a:r>
              <a:rPr lang="en-US" sz="2800" kern="0" dirty="0">
                <a:solidFill>
                  <a:srgbClr val="000099"/>
                </a:solidFill>
              </a:rPr>
              <a:t>….</a:t>
            </a:r>
            <a:r>
              <a:rPr lang="en-US" sz="2800" b="1" kern="0" dirty="0">
                <a:solidFill>
                  <a:srgbClr val="000099"/>
                </a:solidFill>
              </a:rPr>
              <a:t> </a:t>
            </a:r>
            <a:r>
              <a:rPr lang="en-US" kern="0" dirty="0" smtClean="0">
                <a:solidFill>
                  <a:srgbClr val="000099"/>
                </a:solidFill>
              </a:rPr>
              <a:t>in accord with theory</a:t>
            </a:r>
            <a:endParaRPr lang="en-US" sz="2800" b="1" kern="0" dirty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352804" y="4038600"/>
            <a:ext cx="304800" cy="337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19917" y="3999537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1500" y="6082288"/>
            <a:ext cx="2197999" cy="369314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000099"/>
                </a:solidFill>
              </a:rPr>
              <a:t>Weideman – Franz </a:t>
            </a:r>
            <a:endParaRPr lang="en-US" kern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0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10$ &#10;}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Red}{&#10;$\nu=2/3,\;\frac{\kappa(L/\xi)}{\kappa_0}=0+\frac{2}{L/\xi+1}$ &#10;}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548.9313"/>
  <p:tag name="OUTPUTDPI" val="1200"/>
  <p:tag name="LATEXADDIN" val="\documentclass{article}&#10;\pagestyle{empty}&#10;\usepackage[usenames]{color}&#10;\begin{document}&#10;\textcolor{Blue}{&#10;$\kappa(L/\xi)/\kappa_0$ &#10;}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Yellow}{&#10;$T_m$&#10;}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Yellow}{&#10;$T_0$&#10;}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n_d$&#10;}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n_u$&#10;}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x$&#10;}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x_m$&#10;}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x_0$&#10;}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n_u$&#10;}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8$ &#10;}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n_d$&#10;}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J_t$&#10;}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ack}{&#10;$J_t$&#10;}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10$ &#10;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8$ &#10;}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6$ &#10;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4$ &#10;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2$ &#10;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4$ &#10;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2$ &#10;}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6$ &#10;}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L/\xi$ &#10;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1$ &#10;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3$ &#10;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Purple}{&#10;$\nu=4/7,\;\frac{\kappa(L/\xi)}{\kappa_0}=2+ \frac{4}{3 e^{\frac{2 L}{3 \xi }}-1}$ &#10;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\nu=3/5,\;\frac{\kappa(L/\xi)}{\kappa_0}=1+\frac{2}{2e^{\frac{L}{2 \xi }}-1}$ &#10;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Red}{&#10;$\nu=2/3,\;\frac{\kappa(L/\xi)}{\kappa_0}=0+\frac{2}{L/\xi+1}$ &#10;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548.9313"/>
  <p:tag name="OUTPUTDPI" val="1200"/>
  <p:tag name="LATEXADDIN" val="\documentclass{article}&#10;\pagestyle{empty}&#10;\usepackage[usenames]{color}&#10;\begin{document}&#10;\textcolor{Blue}{&#10;$\kappa(L/\xi)/\kappa_0$ &#10;}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4$ &#10;}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2$ &#10;}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2$ &#10;}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L/\xi$ &#10;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1$ &#10;}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pagestyle{empty}&#10;\usepackage[usenames]{color}&#10;\begin{document}&#10;\textcolor{Blue}{&#10;$3$ &#10;}&#10;\end{document}"/>
  <p:tag name="IGUANATEXSIZE" val="20"/>
</p:tagLst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Tahoma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solidFill>
            <a:schemeClr val="tx1"/>
          </a:solidFill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+mn-lt"/>
            <a:cs typeface="+mn-cs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 rtl="0"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solidFill>
            <a:schemeClr val="tx1"/>
          </a:solidFill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1">
        <a:spAutoFit/>
      </a:bodyPr>
      <a:lstStyle>
        <a:defPPr marL="0" marR="0" indent="0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solidFill>
            <a:schemeClr val="tx1"/>
          </a:solidFill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+mn-lt"/>
            <a:cs typeface="+mn-cs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 rtl="0"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rgbClr val="FFFFFF"/>
        </a:solidFill>
        <a:ln>
          <a:noFill/>
        </a:ln>
        <a:effectLst/>
        <a:scene3d>
          <a:camera prst="orthographicFront">
            <a:rot lat="0" lon="0" rev="0"/>
          </a:camera>
          <a:lightRig rig="twoPt" dir="br">
            <a:rot lat="0" lon="0" rev="8700000"/>
          </a:lightRig>
        </a:scene3d>
        <a:sp3d prstMaterial="matte"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 rtl="0"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Tahom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+mn-lt"/>
            <a:cs typeface="+mn-cs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8F8F8F"/>
      </a:accent3>
      <a:accent4>
        <a:srgbClr val="707070"/>
      </a:accent4>
      <a:accent5>
        <a:srgbClr val="B5C9E5"/>
      </a:accent5>
      <a:accent6>
        <a:srgbClr val="D7712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rtl="0" eaLnBrk="1" hangingPunct="1">
          <a:spcBef>
            <a:spcPts val="0"/>
          </a:spcBef>
          <a:defRPr i="1"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 rtl="0">
          <a:defRPr dirty="0" err="1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mansky1">
  <a:themeElements>
    <a:clrScheme name="Umansky1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Umansky1">
      <a:majorFont>
        <a:latin typeface="Bookman Old Style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mansky1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ansky1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ansky1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ansky1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ansky1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ansky1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ansky1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ansky1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ansky1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ansky1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14800</TotalTime>
  <Words>1911</Words>
  <Application>Microsoft Office PowerPoint</Application>
  <PresentationFormat>On-screen Show (4:3)</PresentationFormat>
  <Paragraphs>666</Paragraphs>
  <Slides>80</Slides>
  <Notes>9</Notes>
  <HiddenSlides>17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80</vt:i4>
      </vt:variant>
    </vt:vector>
  </HeadingPairs>
  <TitlesOfParts>
    <vt:vector size="121" baseType="lpstr">
      <vt:lpstr>MS PGothic</vt:lpstr>
      <vt:lpstr>MS PGothic</vt:lpstr>
      <vt:lpstr>AppleGothic</vt:lpstr>
      <vt:lpstr>Arial</vt:lpstr>
      <vt:lpstr>Avenir Roman</vt:lpstr>
      <vt:lpstr>Book Antiqua</vt:lpstr>
      <vt:lpstr>Bookman Old Style</vt:lpstr>
      <vt:lpstr>Calibri</vt:lpstr>
      <vt:lpstr>Calibri Light</vt:lpstr>
      <vt:lpstr>Comic Sans MS</vt:lpstr>
      <vt:lpstr>돋움</vt:lpstr>
      <vt:lpstr>Gill Sans</vt:lpstr>
      <vt:lpstr>Helvetica</vt:lpstr>
      <vt:lpstr>Helvetica Light</vt:lpstr>
      <vt:lpstr>Papyrus</vt:lpstr>
      <vt:lpstr>Symbol</vt:lpstr>
      <vt:lpstr>Tahoma</vt:lpstr>
      <vt:lpstr>Times New Roman</vt:lpstr>
      <vt:lpstr>Wingdings</vt:lpstr>
      <vt:lpstr>Default Design</vt:lpstr>
      <vt:lpstr>1_Default Design</vt:lpstr>
      <vt:lpstr>3_Default Design</vt:lpstr>
      <vt:lpstr>2_Default Design</vt:lpstr>
      <vt:lpstr>Default</vt:lpstr>
      <vt:lpstr>4_Default Design</vt:lpstr>
      <vt:lpstr>4_Office Theme</vt:lpstr>
      <vt:lpstr>5_Office Theme</vt:lpstr>
      <vt:lpstr>Umansky1</vt:lpstr>
      <vt:lpstr>5_Default Design</vt:lpstr>
      <vt:lpstr>9_Office Theme</vt:lpstr>
      <vt:lpstr>7_Default Design</vt:lpstr>
      <vt:lpstr>2_Blank Presentation</vt:lpstr>
      <vt:lpstr>8_Default Design</vt:lpstr>
      <vt:lpstr>6_Default Design</vt:lpstr>
      <vt:lpstr>Blank Presentation</vt:lpstr>
      <vt:lpstr>1_Perspective</vt:lpstr>
      <vt:lpstr>Office Theme</vt:lpstr>
      <vt:lpstr>Equation</vt:lpstr>
      <vt:lpstr>MathType 6.0 Equation</vt:lpstr>
      <vt:lpstr>Acrobat Document</vt:lpstr>
      <vt:lpstr>Graph</vt:lpstr>
      <vt:lpstr>quantization of 1D heat flow  - fractional quantum Hall effect -</vt:lpstr>
      <vt:lpstr>1D quantization of heat flow  - fractional quantum Hall effect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1D modes in QHE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excitation of neutral modes    at  ohmic contact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excited Landau level</vt:lpstr>
      <vt:lpstr>PowerPoint Presentation</vt:lpstr>
      <vt:lpstr>5/2 state    Moore – Read, Pfaffian state</vt:lpstr>
      <vt:lpstr>PowerPoint Presentation</vt:lpstr>
      <vt:lpstr>PowerPoint Presentation</vt:lpstr>
      <vt:lpstr>PowerPoint Presentation</vt:lpstr>
      <vt:lpstr>PowerPoint Presentation</vt:lpstr>
      <vt:lpstr>doping for X-high mobility 2DEG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Weizamnn Institute of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</dc:creator>
  <cp:lastModifiedBy>moty.heiblum@weizmann.ac.il</cp:lastModifiedBy>
  <cp:revision>651</cp:revision>
  <cp:lastPrinted>2018-03-09T13:23:53Z</cp:lastPrinted>
  <dcterms:created xsi:type="dcterms:W3CDTF">2007-05-09T07:53:07Z</dcterms:created>
  <dcterms:modified xsi:type="dcterms:W3CDTF">2018-05-26T17:19:31Z</dcterms:modified>
</cp:coreProperties>
</file>