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</p:sldIdLst>
  <p:sldSz cx="5221288" cy="7561263"/>
  <p:notesSz cx="6858000" cy="9144000"/>
  <p:defaultTextStyle>
    <a:defPPr>
      <a:defRPr lang="he-IL"/>
    </a:defPPr>
    <a:lvl1pPr marL="0" algn="r" defTabSz="69723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8615" algn="r" defTabSz="69723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7230" algn="r" defTabSz="69723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5845" algn="r" defTabSz="69723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94460" algn="r" defTabSz="69723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43075" algn="r" defTabSz="69723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91690" algn="r" defTabSz="69723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40305" algn="r" defTabSz="69723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88920" algn="r" defTabSz="69723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CB0"/>
    <a:srgbClr val="2C0DAF"/>
    <a:srgbClr val="2D0DB7"/>
    <a:srgbClr val="2811B3"/>
    <a:srgbClr val="2610A8"/>
    <a:srgbClr val="1D12B2"/>
    <a:srgbClr val="1B11A3"/>
    <a:srgbClr val="1F13B9"/>
    <a:srgbClr val="2114CA"/>
    <a:srgbClr val="261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>
        <p:scale>
          <a:sx n="160" d="100"/>
          <a:sy n="160" d="100"/>
        </p:scale>
        <p:origin x="-540" y="1572"/>
      </p:cViewPr>
      <p:guideLst>
        <p:guide orient="horz" pos="2382"/>
        <p:guide pos="16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597" y="2348894"/>
            <a:ext cx="4438095" cy="16207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193" y="4284716"/>
            <a:ext cx="365490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4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4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8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732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919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85434" y="302802"/>
            <a:ext cx="1174790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064" y="302802"/>
            <a:ext cx="3437348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79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668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46" y="4858812"/>
            <a:ext cx="4438095" cy="1501751"/>
          </a:xfrm>
        </p:spPr>
        <p:txBody>
          <a:bodyPr anchor="t"/>
          <a:lstStyle>
            <a:lvl1pPr algn="r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446" y="3204787"/>
            <a:ext cx="4438095" cy="165402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7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8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4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30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16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403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89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314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064" y="1764295"/>
            <a:ext cx="2306069" cy="49900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4155" y="1764295"/>
            <a:ext cx="2306069" cy="49900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510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065" y="1692533"/>
            <a:ext cx="2306976" cy="70536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615" indent="0">
              <a:buNone/>
              <a:defRPr sz="1500" b="1"/>
            </a:lvl2pPr>
            <a:lvl3pPr marL="697230" indent="0">
              <a:buNone/>
              <a:defRPr sz="1400" b="1"/>
            </a:lvl3pPr>
            <a:lvl4pPr marL="1045845" indent="0">
              <a:buNone/>
              <a:defRPr sz="1200" b="1"/>
            </a:lvl4pPr>
            <a:lvl5pPr marL="1394460" indent="0">
              <a:buNone/>
              <a:defRPr sz="1200" b="1"/>
            </a:lvl5pPr>
            <a:lvl6pPr marL="1743075" indent="0">
              <a:buNone/>
              <a:defRPr sz="1200" b="1"/>
            </a:lvl6pPr>
            <a:lvl7pPr marL="2091690" indent="0">
              <a:buNone/>
              <a:defRPr sz="1200" b="1"/>
            </a:lvl7pPr>
            <a:lvl8pPr marL="2440305" indent="0">
              <a:buNone/>
              <a:defRPr sz="1200" b="1"/>
            </a:lvl8pPr>
            <a:lvl9pPr marL="278892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065" y="2397901"/>
            <a:ext cx="2306976" cy="435647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52342" y="1692533"/>
            <a:ext cx="2307882" cy="70536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615" indent="0">
              <a:buNone/>
              <a:defRPr sz="1500" b="1"/>
            </a:lvl2pPr>
            <a:lvl3pPr marL="697230" indent="0">
              <a:buNone/>
              <a:defRPr sz="1400" b="1"/>
            </a:lvl3pPr>
            <a:lvl4pPr marL="1045845" indent="0">
              <a:buNone/>
              <a:defRPr sz="1200" b="1"/>
            </a:lvl4pPr>
            <a:lvl5pPr marL="1394460" indent="0">
              <a:buNone/>
              <a:defRPr sz="1200" b="1"/>
            </a:lvl5pPr>
            <a:lvl6pPr marL="1743075" indent="0">
              <a:buNone/>
              <a:defRPr sz="1200" b="1"/>
            </a:lvl6pPr>
            <a:lvl7pPr marL="2091690" indent="0">
              <a:buNone/>
              <a:defRPr sz="1200" b="1"/>
            </a:lvl7pPr>
            <a:lvl8pPr marL="2440305" indent="0">
              <a:buNone/>
              <a:defRPr sz="1200" b="1"/>
            </a:lvl8pPr>
            <a:lvl9pPr marL="278892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52342" y="2397901"/>
            <a:ext cx="2307882" cy="435647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31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670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7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65" y="301050"/>
            <a:ext cx="1717768" cy="1281214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379" y="301051"/>
            <a:ext cx="2918845" cy="64533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065" y="1582265"/>
            <a:ext cx="1717768" cy="5172115"/>
          </a:xfrm>
        </p:spPr>
        <p:txBody>
          <a:bodyPr/>
          <a:lstStyle>
            <a:lvl1pPr marL="0" indent="0">
              <a:buNone/>
              <a:defRPr sz="1100"/>
            </a:lvl1pPr>
            <a:lvl2pPr marL="348615" indent="0">
              <a:buNone/>
              <a:defRPr sz="900"/>
            </a:lvl2pPr>
            <a:lvl3pPr marL="697230" indent="0">
              <a:buNone/>
              <a:defRPr sz="800"/>
            </a:lvl3pPr>
            <a:lvl4pPr marL="1045845" indent="0">
              <a:buNone/>
              <a:defRPr sz="700"/>
            </a:lvl4pPr>
            <a:lvl5pPr marL="1394460" indent="0">
              <a:buNone/>
              <a:defRPr sz="700"/>
            </a:lvl5pPr>
            <a:lvl6pPr marL="1743075" indent="0">
              <a:buNone/>
              <a:defRPr sz="700"/>
            </a:lvl6pPr>
            <a:lvl7pPr marL="2091690" indent="0">
              <a:buNone/>
              <a:defRPr sz="700"/>
            </a:lvl7pPr>
            <a:lvl8pPr marL="2440305" indent="0">
              <a:buNone/>
              <a:defRPr sz="700"/>
            </a:lvl8pPr>
            <a:lvl9pPr marL="278892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681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09" y="5292884"/>
            <a:ext cx="3132773" cy="624855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3409" y="675612"/>
            <a:ext cx="3132773" cy="4536758"/>
          </a:xfrm>
        </p:spPr>
        <p:txBody>
          <a:bodyPr/>
          <a:lstStyle>
            <a:lvl1pPr marL="0" indent="0">
              <a:buNone/>
              <a:defRPr sz="2400"/>
            </a:lvl1pPr>
            <a:lvl2pPr marL="348615" indent="0">
              <a:buNone/>
              <a:defRPr sz="2100"/>
            </a:lvl2pPr>
            <a:lvl3pPr marL="697230" indent="0">
              <a:buNone/>
              <a:defRPr sz="1800"/>
            </a:lvl3pPr>
            <a:lvl4pPr marL="1045845" indent="0">
              <a:buNone/>
              <a:defRPr sz="1500"/>
            </a:lvl4pPr>
            <a:lvl5pPr marL="1394460" indent="0">
              <a:buNone/>
              <a:defRPr sz="1500"/>
            </a:lvl5pPr>
            <a:lvl6pPr marL="1743075" indent="0">
              <a:buNone/>
              <a:defRPr sz="1500"/>
            </a:lvl6pPr>
            <a:lvl7pPr marL="2091690" indent="0">
              <a:buNone/>
              <a:defRPr sz="1500"/>
            </a:lvl7pPr>
            <a:lvl8pPr marL="2440305" indent="0">
              <a:buNone/>
              <a:defRPr sz="1500"/>
            </a:lvl8pPr>
            <a:lvl9pPr marL="278892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409" y="5917740"/>
            <a:ext cx="3132773" cy="887397"/>
          </a:xfrm>
        </p:spPr>
        <p:txBody>
          <a:bodyPr/>
          <a:lstStyle>
            <a:lvl1pPr marL="0" indent="0">
              <a:buNone/>
              <a:defRPr sz="1100"/>
            </a:lvl1pPr>
            <a:lvl2pPr marL="348615" indent="0">
              <a:buNone/>
              <a:defRPr sz="900"/>
            </a:lvl2pPr>
            <a:lvl3pPr marL="697230" indent="0">
              <a:buNone/>
              <a:defRPr sz="800"/>
            </a:lvl3pPr>
            <a:lvl4pPr marL="1045845" indent="0">
              <a:buNone/>
              <a:defRPr sz="700"/>
            </a:lvl4pPr>
            <a:lvl5pPr marL="1394460" indent="0">
              <a:buNone/>
              <a:defRPr sz="700"/>
            </a:lvl5pPr>
            <a:lvl6pPr marL="1743075" indent="0">
              <a:buNone/>
              <a:defRPr sz="700"/>
            </a:lvl6pPr>
            <a:lvl7pPr marL="2091690" indent="0">
              <a:buNone/>
              <a:defRPr sz="700"/>
            </a:lvl7pPr>
            <a:lvl8pPr marL="2440305" indent="0">
              <a:buNone/>
              <a:defRPr sz="700"/>
            </a:lvl8pPr>
            <a:lvl9pPr marL="278892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216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065" y="302801"/>
            <a:ext cx="4699159" cy="1260211"/>
          </a:xfrm>
          <a:prstGeom prst="rect">
            <a:avLst/>
          </a:prstGeom>
        </p:spPr>
        <p:txBody>
          <a:bodyPr vert="horz" lIns="69723" tIns="34862" rIns="69723" bIns="34862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065" y="1764295"/>
            <a:ext cx="4699159" cy="4990084"/>
          </a:xfrm>
          <a:prstGeom prst="rect">
            <a:avLst/>
          </a:prstGeom>
        </p:spPr>
        <p:txBody>
          <a:bodyPr vert="horz" lIns="69723" tIns="34862" rIns="69723" bIns="34862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41923" y="7008172"/>
            <a:ext cx="1218301" cy="402567"/>
          </a:xfrm>
          <a:prstGeom prst="rect">
            <a:avLst/>
          </a:prstGeom>
        </p:spPr>
        <p:txBody>
          <a:bodyPr vert="horz" lIns="69723" tIns="34862" rIns="69723" bIns="34862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01BD-7BDA-4DDA-859F-DB49B26B1A19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3940" y="7008172"/>
            <a:ext cx="1653408" cy="402567"/>
          </a:xfrm>
          <a:prstGeom prst="rect">
            <a:avLst/>
          </a:prstGeom>
        </p:spPr>
        <p:txBody>
          <a:bodyPr vert="horz" lIns="69723" tIns="34862" rIns="69723" bIns="34862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1064" y="7008172"/>
            <a:ext cx="1218301" cy="402567"/>
          </a:xfrm>
          <a:prstGeom prst="rect">
            <a:avLst/>
          </a:prstGeom>
        </p:spPr>
        <p:txBody>
          <a:bodyPr vert="horz" lIns="69723" tIns="34862" rIns="69723" bIns="34862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1C55-969A-46C4-B5B7-26E05A33C7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40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97230" rtl="1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461" indent="-261461" algn="r" defTabSz="69723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499" indent="-217884" algn="r" defTabSz="697230" rtl="1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538" indent="-174308" algn="r" defTabSz="697230" rtl="1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153" indent="-174308" algn="r" defTabSz="697230" rtl="1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8768" indent="-174308" algn="r" defTabSz="697230" rtl="1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383" indent="-174308" algn="r" defTabSz="69723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5998" indent="-174308" algn="r" defTabSz="69723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4613" indent="-174308" algn="r" defTabSz="69723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3228" indent="-174308" algn="r" defTabSz="69723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9723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615" algn="r" defTabSz="69723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7230" algn="r" defTabSz="69723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845" algn="r" defTabSz="69723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460" algn="r" defTabSz="69723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3075" algn="r" defTabSz="69723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1690" algn="r" defTabSz="69723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0305" algn="r" defTabSz="69723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8920" algn="r" defTabSz="69723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5193"/>
              </p:ext>
            </p:extLst>
          </p:nvPr>
        </p:nvGraphicFramePr>
        <p:xfrm>
          <a:off x="-125660" y="-179808"/>
          <a:ext cx="5544616" cy="80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4400449" imgH="6067226" progId="AcroExch.Document.11">
                  <p:embed/>
                </p:oleObj>
              </mc:Choice>
              <mc:Fallback>
                <p:oleObj name="Acrobat Document" r:id="rId3" imgW="4400449" imgH="606722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5660" y="-179808"/>
                        <a:ext cx="5544616" cy="808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7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29"/>
            <a:ext cx="5202200" cy="761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6548" y="252239"/>
            <a:ext cx="3166653" cy="3762041"/>
          </a:xfrm>
          <a:prstGeom prst="rect">
            <a:avLst/>
          </a:prstGeom>
          <a:solidFill>
            <a:srgbClr val="140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23" tIns="34862" rIns="69723" bIns="34862" spcCol="0" rtlCol="1" anchor="ctr"/>
          <a:lstStyle/>
          <a:p>
            <a:pPr algn="l" rtl="0"/>
            <a:r>
              <a:rPr lang="ru-RU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Научная программа</a:t>
            </a:r>
          </a:p>
          <a:p>
            <a:pPr algn="l" rtl="0"/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Научная программа 10-й международной конференции по </a:t>
            </a:r>
            <a:r>
              <a:rPr lang="ru-RU" sz="9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нутригеномике</a:t>
            </a:r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включает доклады об успехах и достижениях генетических, иммунологических, микробиологических и клинических исследований  в области </a:t>
            </a:r>
            <a:r>
              <a:rPr lang="ru-RU" sz="9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нутригеномики</a:t>
            </a:r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/</a:t>
            </a:r>
            <a:r>
              <a:rPr lang="ru-RU" sz="9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нутригенетики</a:t>
            </a:r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и функциональных продуктов.</a:t>
            </a:r>
          </a:p>
          <a:p>
            <a:pPr algn="l" rtl="0"/>
            <a:endParaRPr lang="ru-RU" sz="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algn="l" rtl="0"/>
            <a:r>
              <a:rPr lang="ru-RU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Предполагаемые участники:</a:t>
            </a:r>
          </a:p>
          <a:p>
            <a:pPr algn="l" rtl="0"/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10-й международная конференция по </a:t>
            </a:r>
            <a:r>
              <a:rPr lang="ru-RU" sz="9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нутригеномике</a:t>
            </a:r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/</a:t>
            </a:r>
            <a:r>
              <a:rPr lang="ru-RU" sz="9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нутригенетике</a:t>
            </a:r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обеспечивает уникальную платформу для обсуждения взаимосвязи диеты и генома. Эта конференция предназначена для специалистов в области детской диетологии и детского питания, гастроэнтерологии, эндокринологии, метаболизма, неонатологии, здравоохранения, исследователей и ученых в таких областях как биохимия, молекулярная биология клетки,  генетики и иммунологии.</a:t>
            </a:r>
          </a:p>
          <a:p>
            <a:pPr algn="l" rtl="0"/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Конференция обеспечит уникальную возможность  развития международных и междисциплинарных контактов  между  учеными из разных стран и будет способствовать усилению международного сотрудничества.</a:t>
            </a:r>
          </a:p>
          <a:p>
            <a:pPr algn="l" rtl="0"/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Присоединяйтесь к нам! Получите удовольствие от комбинации науки, профессионального общения и просто хорошей компании в Средиземноморской атмосфере. Укрепляйте связи с давними и новыми коллегами. Знакомство с последними достижениями </a:t>
            </a:r>
            <a:r>
              <a:rPr lang="ru-RU" sz="9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нутригеномики</a:t>
            </a:r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/</a:t>
            </a:r>
            <a:r>
              <a:rPr lang="ru-RU" sz="9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нутригенетики</a:t>
            </a:r>
            <a:r>
              <a:rPr lang="ru-RU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, откроет новые  возможности для международного сотрудничества.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265" y="1269553"/>
            <a:ext cx="1370569" cy="2513711"/>
          </a:xfrm>
          <a:prstGeom prst="rect">
            <a:avLst/>
          </a:prstGeom>
          <a:solidFill>
            <a:srgbClr val="140CB0"/>
          </a:solidFill>
        </p:spPr>
        <p:txBody>
          <a:bodyPr wrap="square" lIns="69723" tIns="34862" rIns="69723" bIns="34862">
            <a:spAutoFit/>
          </a:bodyPr>
          <a:lstStyle/>
          <a:p>
            <a:pPr algn="l" rtl="0"/>
            <a:r>
              <a:rPr lang="ru-RU" sz="1200" dirty="0">
                <a:solidFill>
                  <a:schemeClr val="bg1"/>
                </a:solidFill>
                <a:latin typeface="Segoe Script" panose="020B0504020000000003" pitchFamily="34" charset="0"/>
              </a:rPr>
              <a:t>Конгресс состоится </a:t>
            </a:r>
            <a:endParaRPr lang="en-US" sz="1200" dirty="0">
              <a:solidFill>
                <a:schemeClr val="bg1"/>
              </a:solidFill>
              <a:latin typeface="Segoe Script" panose="020B0504020000000003" pitchFamily="34" charset="0"/>
            </a:endParaRPr>
          </a:p>
          <a:p>
            <a:pPr algn="l" rtl="0"/>
            <a:r>
              <a:rPr lang="ru-RU" sz="1200" dirty="0" err="1">
                <a:solidFill>
                  <a:schemeClr val="bg1"/>
                </a:solidFill>
                <a:latin typeface="Segoe Script" panose="020B0504020000000003" pitchFamily="34" charset="0"/>
              </a:rPr>
              <a:t>врасположенном</a:t>
            </a:r>
            <a:r>
              <a:rPr lang="ru-RU" sz="1200" dirty="0">
                <a:solidFill>
                  <a:schemeClr val="bg1"/>
                </a:solidFill>
                <a:latin typeface="Segoe Script" panose="020B0504020000000003" pitchFamily="34" charset="0"/>
              </a:rPr>
              <a:t> на берегу Средиземного моря  </a:t>
            </a:r>
            <a:r>
              <a:rPr lang="ru-RU" sz="1200" dirty="0" err="1">
                <a:solidFill>
                  <a:schemeClr val="bg1"/>
                </a:solidFill>
                <a:latin typeface="Segoe Script" panose="020B0504020000000003" pitchFamily="34" charset="0"/>
              </a:rPr>
              <a:t>Тель</a:t>
            </a:r>
            <a:r>
              <a:rPr lang="ru-RU" sz="1200" dirty="0">
                <a:solidFill>
                  <a:schemeClr val="bg1"/>
                </a:solidFill>
                <a:latin typeface="Segoe Script" panose="020B0504020000000003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Segoe Script" panose="020B0504020000000003" pitchFamily="34" charset="0"/>
              </a:rPr>
              <a:t>Авиве</a:t>
            </a:r>
            <a:r>
              <a:rPr lang="ru-RU" sz="1200" dirty="0">
                <a:solidFill>
                  <a:schemeClr val="bg1"/>
                </a:solidFill>
                <a:latin typeface="Segoe Script" panose="020B0504020000000003" pitchFamily="34" charset="0"/>
              </a:rPr>
              <a:t> – городе, который никогда не спит и всегда полон жизни  и энергии. </a:t>
            </a:r>
            <a:endParaRPr lang="he-IL" sz="12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173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Adobe Acrobat Document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reifen-lab</dc:creator>
  <cp:lastModifiedBy>reifen-lab</cp:lastModifiedBy>
  <cp:revision>6</cp:revision>
  <dcterms:created xsi:type="dcterms:W3CDTF">2016-01-04T10:14:49Z</dcterms:created>
  <dcterms:modified xsi:type="dcterms:W3CDTF">2016-01-07T08:10:30Z</dcterms:modified>
</cp:coreProperties>
</file>