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2" r:id="rId14"/>
    <p:sldId id="313" r:id="rId15"/>
    <p:sldId id="314" r:id="rId16"/>
    <p:sldId id="316" r:id="rId17"/>
    <p:sldId id="317" r:id="rId18"/>
    <p:sldId id="282" r:id="rId19"/>
    <p:sldId id="319" r:id="rId20"/>
    <p:sldId id="283" r:id="rId21"/>
    <p:sldId id="290" r:id="rId22"/>
    <p:sldId id="318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8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7823" autoAdjust="0"/>
  </p:normalViewPr>
  <p:slideViewPr>
    <p:cSldViewPr snapToGrid="0">
      <p:cViewPr varScale="1">
        <p:scale>
          <a:sx n="58" d="100"/>
          <a:sy n="58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0B19D-CDED-4BAD-9C28-26C6077C768B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E232-57DC-49A4-8BF1-626249429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4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E232-57DC-49A4-8BF1-626249429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DE232-57DC-49A4-8BF1-626249429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32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DE232-57DC-49A4-8BF1-626249429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40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DE232-57DC-49A4-8BF1-626249429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E232-57DC-49A4-8BF1-626249429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DE232-57DC-49A4-8BF1-626249429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8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DE232-57DC-49A4-8BF1-626249429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11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E232-57DC-49A4-8BF1-626249429F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7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E232-57DC-49A4-8BF1-626249429F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2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1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9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6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8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041C-E01B-4CB8-978A-898C9DD3444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E9EB-C875-4A61-AB26-AAB2E0BA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7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6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23.emf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101.png"/><Relationship Id="rId7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520.png"/><Relationship Id="rId10" Type="http://schemas.openxmlformats.org/officeDocument/2006/relationships/image" Target="../media/image23.emf"/><Relationship Id="rId4" Type="http://schemas.openxmlformats.org/officeDocument/2006/relationships/image" Target="../media/image102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9.emf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4.jpeg"/><Relationship Id="rId7" Type="http://schemas.openxmlformats.org/officeDocument/2006/relationships/image" Target="../media/image1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2.emf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39.emf"/><Relationship Id="rId1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png"/><Relationship Id="rId12" Type="http://schemas.openxmlformats.org/officeDocument/2006/relationships/image" Target="../media/image57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56.png"/><Relationship Id="rId5" Type="http://schemas.openxmlformats.org/officeDocument/2006/relationships/image" Target="../media/image10.jpeg"/><Relationship Id="rId10" Type="http://schemas.openxmlformats.org/officeDocument/2006/relationships/image" Target="../media/image55.png"/><Relationship Id="rId4" Type="http://schemas.openxmlformats.org/officeDocument/2006/relationships/image" Target="../media/image9.jpeg"/><Relationship Id="rId9" Type="http://schemas.openxmlformats.org/officeDocument/2006/relationships/image" Target="../media/image5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489" y="-52031"/>
            <a:ext cx="10033174" cy="142208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Ordering on Topological Crystalline Insulator Surfaces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84960"/>
            <a:ext cx="88979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1.  3D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opological insulators and their surface states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2.  Ordering on the surface of magnetically doped TCI’s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Domain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alls and speculations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b="34961"/>
          <a:stretch/>
        </p:blipFill>
        <p:spPr>
          <a:xfrm>
            <a:off x="680546" y="4120094"/>
            <a:ext cx="3496778" cy="2224722"/>
          </a:xfrm>
          <a:prstGeom prst="rect">
            <a:avLst/>
          </a:prstGeom>
          <a:ln w="53975">
            <a:solidFill>
              <a:srgbClr val="00206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49202" y="3495095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Sahinur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Indiana</a:t>
            </a:r>
          </a:p>
        </p:txBody>
      </p:sp>
      <p:pic>
        <p:nvPicPr>
          <p:cNvPr id="19" name="Picture 2" descr="foto Luis B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75" y="4104854"/>
            <a:ext cx="3285312" cy="2224722"/>
          </a:xfrm>
          <a:prstGeom prst="rect">
            <a:avLst/>
          </a:prstGeom>
          <a:noFill/>
          <a:ln w="539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81656" y="3463511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CSIC, Madrid</a:t>
            </a:r>
          </a:p>
        </p:txBody>
      </p:sp>
      <p:pic>
        <p:nvPicPr>
          <p:cNvPr id="21" name="Picture 4" descr="Shixiong Zh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36" y="4104855"/>
            <a:ext cx="1673772" cy="2224722"/>
          </a:xfrm>
          <a:prstGeom prst="rect">
            <a:avLst/>
          </a:prstGeom>
          <a:noFill/>
          <a:ln w="539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78258" y="3463670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Shixiong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 - Indiana</a:t>
            </a:r>
          </a:p>
        </p:txBody>
      </p:sp>
    </p:spTree>
    <p:extLst>
      <p:ext uri="{BB962C8B-B14F-4D97-AF65-F5344CB8AC3E}">
        <p14:creationId xmlns:p14="http://schemas.microsoft.com/office/powerpoint/2010/main" val="1468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6760" y="289560"/>
                <a:ext cx="10535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Mean-field approach: suppose impurity spins are uniformly polarized: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constant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" y="289560"/>
                <a:ext cx="1053589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26" t="-18667" r="-694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5840" y="929640"/>
                <a:ext cx="2068515" cy="51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0" lang="el-G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−</m:t>
                      </m:r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⋅ </m:t>
                      </m:r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929640"/>
                <a:ext cx="2068515" cy="5162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733" y="1067310"/>
            <a:ext cx="5574973" cy="520753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037" y="2013437"/>
            <a:ext cx="7121163" cy="75905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93520" y="3111612"/>
                <a:ext cx="9257278" cy="1700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proportional to components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perpendicular to </a:t>
                </a:r>
                <a:r>
                  <a:rPr kumimoji="0" lang="el-G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Γ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–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direction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proportional to component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along </a:t>
                </a:r>
                <a:r>
                  <a:rPr kumimoji="0" lang="el-G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Γ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–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direction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A,B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have expressions in terms of tight-binding parameters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η =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/3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anisotropy factor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surface Dirac points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" y="3111612"/>
                <a:ext cx="9257278" cy="1700017"/>
              </a:xfrm>
              <a:prstGeom prst="rect">
                <a:avLst/>
              </a:prstGeom>
              <a:blipFill rotWithShape="0">
                <a:blip r:embed="rId6"/>
                <a:stretch>
                  <a:fillRect l="-856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0712" y="5001935"/>
                <a:ext cx="9420399" cy="1648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Gaps of size 2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open at Dirac points: Mirror symmetry broken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  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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Lowering of total electronic energy by a surface magnetization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Favored direction is a competition among different surface Dirac points.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Depends on chemical potential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12" y="5001935"/>
                <a:ext cx="9420399" cy="1648721"/>
              </a:xfrm>
              <a:prstGeom prst="rect">
                <a:avLst/>
              </a:prstGeom>
              <a:blipFill rotWithShape="0">
                <a:blip r:embed="rId7"/>
                <a:stretch>
                  <a:fillRect l="-906" b="-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365760"/>
            <a:ext cx="643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Numerical Simulations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Total energy calculations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040" y="914400"/>
                <a:ext cx="7818120" cy="162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Tight-binding model of (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Sn,Pb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slab with (111) faces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Superlattice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of localized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field only on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sites, chosen near surface so that coupling to two surface states is the same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 field in bulk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914400"/>
                <a:ext cx="7818120" cy="1624227"/>
              </a:xfrm>
              <a:prstGeom prst="rect">
                <a:avLst/>
              </a:prstGeom>
              <a:blipFill rotWithShape="0">
                <a:blip r:embed="rId2"/>
                <a:stretch>
                  <a:fillRect l="-1013" t="-3008" r="-2027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074" y="866693"/>
            <a:ext cx="2255006" cy="29890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472081" y="365759"/>
            <a:ext cx="141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(111) face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2881630"/>
            <a:ext cx="3327400" cy="29845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56057" y="5954704"/>
                <a:ext cx="1388713" cy="43947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“along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57" y="5954704"/>
                <a:ext cx="1388713" cy="439479"/>
              </a:xfrm>
              <a:prstGeom prst="rect">
                <a:avLst/>
              </a:prstGeom>
              <a:blipFill rotWithShape="0">
                <a:blip r:embed="rId5"/>
                <a:stretch>
                  <a:fillRect t="-14865" r="-9565" b="-229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8096" y="4385752"/>
                <a:ext cx="386644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96" y="4385752"/>
                <a:ext cx="386644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279" y="4387185"/>
                <a:ext cx="473078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9" y="4387185"/>
                <a:ext cx="473078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253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42126" y="4387185"/>
                <a:ext cx="473078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126" y="4387185"/>
                <a:ext cx="473078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25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65177" y="4385752"/>
                <a:ext cx="473078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177" y="4385752"/>
                <a:ext cx="473078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253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18" y="2881630"/>
            <a:ext cx="3401255" cy="29845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70088" y="5989393"/>
                <a:ext cx="1486497" cy="43947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“along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88" y="5989393"/>
                <a:ext cx="1486497" cy="439479"/>
              </a:xfrm>
              <a:prstGeom prst="rect">
                <a:avLst/>
              </a:prstGeom>
              <a:blipFill rotWithShape="0">
                <a:blip r:embed="rId11"/>
                <a:stretch>
                  <a:fillRect t="-14865" r="-14228" b="-229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04914" y="4381882"/>
                <a:ext cx="386644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14" y="4381882"/>
                <a:ext cx="38664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59097" y="4383315"/>
                <a:ext cx="473078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97" y="4383315"/>
                <a:ext cx="473078" cy="400110"/>
              </a:xfrm>
              <a:prstGeom prst="rect">
                <a:avLst/>
              </a:prstGeom>
              <a:blipFill rotWithShape="0">
                <a:blip r:embed="rId13"/>
                <a:stretch>
                  <a:fillRect r="-25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8944" y="4383315"/>
                <a:ext cx="473078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944" y="4383315"/>
                <a:ext cx="473078" cy="400110"/>
              </a:xfrm>
              <a:prstGeom prst="rect">
                <a:avLst/>
              </a:prstGeom>
              <a:blipFill rotWithShape="0">
                <a:blip r:embed="rId14"/>
                <a:stretch>
                  <a:fillRect r="-253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91995" y="4381882"/>
                <a:ext cx="473078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995" y="4381882"/>
                <a:ext cx="473078" cy="400110"/>
              </a:xfrm>
              <a:prstGeom prst="rect">
                <a:avLst/>
              </a:prstGeom>
              <a:blipFill rotWithShape="0">
                <a:blip r:embed="rId15"/>
                <a:stretch>
                  <a:fillRect r="-25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381000" y="3505200"/>
            <a:ext cx="0" cy="16306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242" y="4089707"/>
            <a:ext cx="372218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833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051" y="929358"/>
            <a:ext cx="5739376" cy="4332188"/>
            <a:chOff x="1171963" y="3049500"/>
            <a:chExt cx="5739376" cy="43321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8860" y="3049500"/>
              <a:ext cx="4602479" cy="3436083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846320" y="6341725"/>
                  <a:ext cx="857351" cy="400110"/>
                </a:xfrm>
                <a:prstGeom prst="rect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E</a:t>
                  </a:r>
                  <a:r>
                    <a:rPr kumimoji="0" lang="en-US" sz="2000" b="0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</a:t>
                  </a: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~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e>
                          </m:acc>
                        </m:sub>
                      </m:sSub>
                    </m:oMath>
                  </a14:m>
                  <a:endParaRPr kumimoji="0" 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20" y="6341725"/>
                  <a:ext cx="85735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294" t="-7463" r="-28671" b="-2537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42210" y="6367934"/>
                  <a:ext cx="916405" cy="400110"/>
                </a:xfrm>
                <a:prstGeom prst="rect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E</a:t>
                  </a:r>
                  <a:r>
                    <a:rPr kumimoji="0" lang="en-US" sz="2000" b="0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</a:t>
                  </a: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~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acc>
                        </m:sub>
                      </m:sSub>
                    </m:oMath>
                  </a14:m>
                  <a:endParaRPr kumimoji="0" 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210" y="6367934"/>
                  <a:ext cx="916405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921" t="-5882" r="-25658" b="-235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1171964" y="3655666"/>
              <a:ext cx="100380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Fixed 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1963" y="5347306"/>
              <a:ext cx="97975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Fixed </a:t>
              </a:r>
              <a:r>
                <a: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rPr>
                <a:t>µ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069549" y="6920023"/>
                  <a:ext cx="29111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All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same within a layer.</a:t>
                  </a: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549" y="6920023"/>
                  <a:ext cx="2911182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306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7267" y="89424"/>
                <a:ext cx="7114320" cy="51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Total (free) energy computed for different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orientations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267" y="89424"/>
                <a:ext cx="7114320" cy="516232"/>
              </a:xfrm>
              <a:prstGeom prst="rect">
                <a:avLst/>
              </a:prstGeom>
              <a:blipFill rotWithShape="0">
                <a:blip r:embed="rId6"/>
                <a:stretch>
                  <a:fillRect l="-1285" r="-257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413548" y="939742"/>
            <a:ext cx="5506121" cy="3436083"/>
            <a:chOff x="6413974" y="1309190"/>
            <a:chExt cx="5506121" cy="34360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3974" y="1309190"/>
              <a:ext cx="5506121" cy="3436083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9967370" y="1515544"/>
              <a:ext cx="513282" cy="36933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 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41071" y="778998"/>
                <a:ext cx="4851073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Free difference between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orientations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71" y="778998"/>
                <a:ext cx="4851073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877" t="-7463" r="-752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3370" y="4078412"/>
                <a:ext cx="1838517" cy="445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on 2/9 of sites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70" y="4078412"/>
                <a:ext cx="1838517" cy="445635"/>
              </a:xfrm>
              <a:prstGeom prst="rect">
                <a:avLst/>
              </a:prstGeom>
              <a:blipFill rotWithShape="0">
                <a:blip r:embed="rId9"/>
                <a:stretch>
                  <a:fillRect r="-2310" b="-22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452647" y="4567237"/>
            <a:ext cx="11077362" cy="2226911"/>
            <a:chOff x="452647" y="4567237"/>
            <a:chExt cx="11077362" cy="2226911"/>
          </a:xfrm>
        </p:grpSpPr>
        <p:sp>
          <p:nvSpPr>
            <p:cNvPr id="18" name="TextBox 17"/>
            <p:cNvSpPr txBox="1"/>
            <p:nvPr/>
          </p:nvSpPr>
          <p:spPr>
            <a:xfrm>
              <a:off x="452647" y="5549570"/>
              <a:ext cx="4105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 direction of magnetization can be manipulated using an electric gate!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775720" y="4567237"/>
              <a:ext cx="4754289" cy="2226911"/>
              <a:chOff x="6775720" y="4567237"/>
              <a:chExt cx="4754289" cy="222691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5400000">
                <a:off x="7078689" y="4585410"/>
                <a:ext cx="1861519" cy="2467458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349487" y="4907431"/>
                <a:ext cx="284980" cy="18267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76273" y="5223514"/>
                <a:ext cx="241459" cy="215570"/>
              </a:xfrm>
              <a:prstGeom prst="ellipse">
                <a:avLst/>
              </a:prstGeom>
              <a:noFill/>
              <a:ln>
                <a:solidFill>
                  <a:srgbClr val="FF0000">
                    <a:alpha val="9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372478" y="5515773"/>
                <a:ext cx="241459" cy="215570"/>
              </a:xfrm>
              <a:prstGeom prst="ellipse">
                <a:avLst/>
              </a:prstGeom>
              <a:noFill/>
              <a:ln>
                <a:solidFill>
                  <a:srgbClr val="FF0000">
                    <a:alpha val="9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9373956" y="5819139"/>
                <a:ext cx="241459" cy="215570"/>
              </a:xfrm>
              <a:prstGeom prst="ellipse">
                <a:avLst/>
              </a:prstGeom>
              <a:noFill/>
              <a:ln>
                <a:solidFill>
                  <a:srgbClr val="FF0000">
                    <a:alpha val="9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373956" y="6122505"/>
                <a:ext cx="241459" cy="215570"/>
              </a:xfrm>
              <a:prstGeom prst="ellipse">
                <a:avLst/>
              </a:prstGeom>
              <a:noFill/>
              <a:ln>
                <a:solidFill>
                  <a:srgbClr val="FF0000">
                    <a:alpha val="9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372478" y="6403658"/>
                <a:ext cx="241459" cy="215570"/>
              </a:xfrm>
              <a:prstGeom prst="ellipse">
                <a:avLst/>
              </a:prstGeom>
              <a:noFill/>
              <a:ln>
                <a:solidFill>
                  <a:srgbClr val="FF0000">
                    <a:alpha val="9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373956" y="4946307"/>
                <a:ext cx="241459" cy="215570"/>
              </a:xfrm>
              <a:prstGeom prst="ellipse">
                <a:avLst/>
              </a:prstGeom>
              <a:noFill/>
              <a:ln>
                <a:solidFill>
                  <a:srgbClr val="FF0000">
                    <a:alpha val="9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801111" y="4844130"/>
                <a:ext cx="284980" cy="1950018"/>
              </a:xfrm>
              <a:prstGeom prst="rect">
                <a:avLst/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8824102" y="4944836"/>
                <a:ext cx="245254" cy="1672921"/>
                <a:chOff x="8824102" y="4944836"/>
                <a:chExt cx="245254" cy="1672921"/>
              </a:xfrm>
              <a:solidFill>
                <a:schemeClr val="accent1">
                  <a:alpha val="75000"/>
                </a:schemeClr>
              </a:solidFill>
            </p:grpSpPr>
            <p:sp>
              <p:nvSpPr>
                <p:cNvPr id="26" name="Oval 25"/>
                <p:cNvSpPr/>
                <p:nvPr/>
              </p:nvSpPr>
              <p:spPr>
                <a:xfrm>
                  <a:off x="8827897" y="5222043"/>
                  <a:ext cx="241459" cy="2155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8824102" y="5514302"/>
                  <a:ext cx="241459" cy="2155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8825580" y="5817668"/>
                  <a:ext cx="241459" cy="2155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8825580" y="6121034"/>
                  <a:ext cx="241459" cy="2155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8824102" y="6402187"/>
                  <a:ext cx="241459" cy="2155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825580" y="4944836"/>
                  <a:ext cx="241459" cy="2155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 flipV="1">
                <a:off x="8943601" y="4572000"/>
                <a:ext cx="0" cy="2721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943601" y="4572000"/>
                <a:ext cx="22177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11151488" y="4567237"/>
                <a:ext cx="4951" cy="10548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1008613" y="5622087"/>
                <a:ext cx="285749" cy="47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10796584" y="5777895"/>
                <a:ext cx="733425" cy="17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1161388" y="5779599"/>
                <a:ext cx="1" cy="8381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9634467" y="6617757"/>
                <a:ext cx="1526923" cy="49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16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690" y="210975"/>
            <a:ext cx="921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Checking ferromagnetism: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Does energy increase when spins not aligned?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454" y="1080807"/>
            <a:ext cx="488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Numerical (spin stiffness at short distance)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936" y="901359"/>
            <a:ext cx="2743801" cy="1587891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sp>
        <p:nvSpPr>
          <p:cNvPr id="7" name="Oval 6"/>
          <p:cNvSpPr/>
          <p:nvPr/>
        </p:nvSpPr>
        <p:spPr>
          <a:xfrm>
            <a:off x="8182562" y="1125799"/>
            <a:ext cx="314325" cy="321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80131" y="1352017"/>
            <a:ext cx="314325" cy="321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7" idx="6"/>
          </p:cNvCxnSpPr>
          <p:nvPr/>
        </p:nvCxnSpPr>
        <p:spPr>
          <a:xfrm flipV="1">
            <a:off x="8496887" y="1125799"/>
            <a:ext cx="860514" cy="1607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57401" y="917201"/>
                <a:ext cx="451470" cy="36933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401" y="917201"/>
                <a:ext cx="45147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9048" r="-19737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8094456" y="1582144"/>
            <a:ext cx="1262945" cy="4915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66010" y="1903306"/>
                <a:ext cx="446148" cy="36933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010" y="1903306"/>
                <a:ext cx="446148" cy="369332"/>
              </a:xfrm>
              <a:prstGeom prst="rect">
                <a:avLst/>
              </a:prstGeom>
              <a:blipFill>
                <a:blip r:embed="rId4"/>
                <a:stretch>
                  <a:fillRect t="-19048" r="-18421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95454" y="2072583"/>
            <a:ext cx="8028488" cy="3921305"/>
            <a:chOff x="995454" y="2072583"/>
            <a:chExt cx="8028488" cy="3921305"/>
          </a:xfrm>
        </p:grpSpPr>
        <p:sp>
          <p:nvSpPr>
            <p:cNvPr id="19" name="TextBox 18"/>
            <p:cNvSpPr txBox="1"/>
            <p:nvPr/>
          </p:nvSpPr>
          <p:spPr>
            <a:xfrm>
              <a:off x="995454" y="2072583"/>
              <a:ext cx="40158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Perturbation theory (long distance)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5158" y="2723866"/>
              <a:ext cx="772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Consider a generic gapped Dirac surface Hamiltonian (ignore anisotropy)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5224" y="3238831"/>
              <a:ext cx="5066163" cy="58662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036901" y="4009370"/>
                  <a:ext cx="6987041" cy="19845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Components of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proportional to components of magnetization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Consider a spatial variation: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0 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h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,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Compute change in electronic energy </a:t>
                  </a:r>
                  <a:r>
                    <a:rPr kumimoji="0" lang="el-GR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Δ</a:t>
                  </a: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E</a:t>
                  </a: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to second order in </a:t>
                  </a: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h </a:t>
                  </a:r>
                  <a:endPara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What is the </a:t>
                  </a: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Q</a:t>
                  </a: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dependence for small </a:t>
                  </a: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Q </a:t>
                  </a: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(quadratic order)</a:t>
                  </a: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901" y="4009370"/>
                  <a:ext cx="6987041" cy="1984518"/>
                </a:xfrm>
                <a:prstGeom prst="rect">
                  <a:avLst/>
                </a:prstGeom>
                <a:blipFill>
                  <a:blip r:embed="rId6"/>
                  <a:stretch>
                    <a:fillRect l="-785" r="-175" b="-4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6170" y="4814909"/>
              <a:ext cx="2416150" cy="42143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7861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35" y="1255701"/>
            <a:ext cx="572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Fermi surface present, result is independent of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 Impurity spins are “floppy”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35" y="2334182"/>
            <a:ext cx="2852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(b) When 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E</a:t>
            </a:r>
            <a:r>
              <a:rPr lang="en-US" sz="20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in the gap,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82866" y="2961229"/>
            <a:ext cx="4566252" cy="902086"/>
            <a:chOff x="5739605" y="4297323"/>
            <a:chExt cx="4566252" cy="902086"/>
          </a:xfrm>
        </p:grpSpPr>
        <p:grpSp>
          <p:nvGrpSpPr>
            <p:cNvPr id="20" name="Group 19"/>
            <p:cNvGrpSpPr/>
            <p:nvPr/>
          </p:nvGrpSpPr>
          <p:grpSpPr>
            <a:xfrm>
              <a:off x="5773949" y="4310190"/>
              <a:ext cx="4531908" cy="889219"/>
              <a:chOff x="5773949" y="4310190"/>
              <a:chExt cx="4531908" cy="88921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19356" y="4314141"/>
                <a:ext cx="2286501" cy="863813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3949" y="4310190"/>
                <a:ext cx="2286501" cy="889219"/>
              </a:xfrm>
              <a:prstGeom prst="rect">
                <a:avLst/>
              </a:prstGeom>
              <a:ln w="12700">
                <a:noFill/>
              </a:ln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5739605" y="4297323"/>
              <a:ext cx="4562635" cy="899517"/>
            </a:xfrm>
            <a:prstGeom prst="rect">
              <a:avLst/>
            </a:prstGeom>
            <a:noFill/>
            <a:ln w="444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8245" y="646174"/>
            <a:ext cx="206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situations: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920038" y="561753"/>
            <a:ext cx="1860004" cy="1841904"/>
            <a:chOff x="7920038" y="796414"/>
            <a:chExt cx="1860004" cy="1841904"/>
          </a:xfrm>
        </p:grpSpPr>
        <p:grpSp>
          <p:nvGrpSpPr>
            <p:cNvPr id="18" name="Group 17"/>
            <p:cNvGrpSpPr/>
            <p:nvPr/>
          </p:nvGrpSpPr>
          <p:grpSpPr>
            <a:xfrm>
              <a:off x="8168130" y="796414"/>
              <a:ext cx="1341804" cy="1841904"/>
              <a:chOff x="155575" y="382772"/>
              <a:chExt cx="1630695" cy="2760478"/>
            </a:xfrm>
          </p:grpSpPr>
          <p:pic>
            <p:nvPicPr>
              <p:cNvPr id="6414" name="Picture 270" descr="Figure 18(Color online) Surface quantum Hall effect. (a) The Dirac spectrum is replaced by Landau levels in an orbital magnetic field. (b) The top and bottom surfaces share a single chiral fermion edge mode. (c) A thin magnetic film can induce an energy gap at the surface. (d) A domain wall in the surface magnetization exhibits a chiral fermion mode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288" r="78600"/>
              <a:stretch/>
            </p:blipFill>
            <p:spPr bwMode="auto">
              <a:xfrm>
                <a:off x="155575" y="382772"/>
                <a:ext cx="1630695" cy="2760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382233" y="1632306"/>
                <a:ext cx="404037" cy="664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3198" y="1529063"/>
                <a:ext cx="404037" cy="664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7920038" y="1486533"/>
              <a:ext cx="1843087" cy="1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343704" y="1517311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20038" y="2789149"/>
            <a:ext cx="1860004" cy="1841904"/>
            <a:chOff x="4907782" y="2073420"/>
            <a:chExt cx="1860004" cy="1841904"/>
          </a:xfrm>
        </p:grpSpPr>
        <p:grpSp>
          <p:nvGrpSpPr>
            <p:cNvPr id="33" name="Group 32"/>
            <p:cNvGrpSpPr/>
            <p:nvPr/>
          </p:nvGrpSpPr>
          <p:grpSpPr>
            <a:xfrm>
              <a:off x="5155874" y="2073420"/>
              <a:ext cx="1341804" cy="1841904"/>
              <a:chOff x="155575" y="382772"/>
              <a:chExt cx="1630695" cy="2760478"/>
            </a:xfrm>
          </p:grpSpPr>
          <p:pic>
            <p:nvPicPr>
              <p:cNvPr id="34" name="Picture 270" descr="Figure 18(Color online) Surface quantum Hall effect. (a) The Dirac spectrum is replaced by Landau levels in an orbital magnetic field. (b) The top and bottom surfaces share a single chiral fermion edge mode. (c) A thin magnetic film can induce an energy gap at the surface. (d) A domain wall in the surface magnetization exhibits a chiral fermion mode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288" r="78600"/>
              <a:stretch/>
            </p:blipFill>
            <p:spPr bwMode="auto">
              <a:xfrm>
                <a:off x="155575" y="382772"/>
                <a:ext cx="1630695" cy="2760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1382233" y="1632306"/>
                <a:ext cx="404037" cy="664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53198" y="1529063"/>
                <a:ext cx="404037" cy="664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4907782" y="3061249"/>
              <a:ext cx="1843087" cy="1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331448" y="3092027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8839032" y="3637007"/>
            <a:ext cx="4014" cy="31722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112174" y="3600508"/>
            <a:ext cx="51328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319958" y="4214063"/>
                <a:ext cx="1889171" cy="5152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~ 1/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958" y="4214063"/>
                <a:ext cx="1889171" cy="5152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044669" y="4580398"/>
            <a:ext cx="87589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Compare to graphene spin susceptibility </a:t>
            </a:r>
            <a:r>
              <a:rPr lang="el-GR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χ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(Q)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Brey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HAF, Das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Sarma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PRL 2007)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(1) For µ in-band, </a:t>
            </a:r>
            <a:r>
              <a:rPr lang="el-GR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χ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(Q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independent of Q for small Q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(2) For Q at Dirac point, </a:t>
            </a:r>
            <a:r>
              <a:rPr lang="el-GR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χ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(Q) ~ Q  ⇒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1/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RKKY interaction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01516" y="627246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01745" y="6054210"/>
                <a:ext cx="11053026" cy="44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Because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Δ</a:t>
                </a:r>
                <a:r>
                  <a:rPr kumimoji="0" lang="en-US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(0</a:t>
                </a:r>
                <a:r>
                  <a:rPr kumimoji="0" lang="en-US" sz="20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along </a:t>
                </a:r>
                <a:r>
                  <a:rPr kumimoji="0" lang="el-G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Γ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– </a:t>
                </a:r>
                <a:r>
                  <a:rPr kumimoji="0" 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direction, impurity spins become </a:t>
                </a:r>
                <a:r>
                  <a:rPr kumimoji="0" 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stiff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as system thermally disorders at high T!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45" y="6054210"/>
                <a:ext cx="11053026" cy="445635"/>
              </a:xfrm>
              <a:prstGeom prst="rect">
                <a:avLst/>
              </a:prstGeom>
              <a:blipFill>
                <a:blip r:embed="rId6"/>
                <a:stretch>
                  <a:fillRect l="-551" r="-386" b="-2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75399" y="4141949"/>
            <a:ext cx="3598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0, spin-spin interaction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	becomes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long-ranged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7" grpId="0" animBg="1"/>
      <p:bldP spid="48" grpId="0" animBg="1"/>
      <p:bldP spid="49" grpId="0"/>
      <p:bldP spid="5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023" y="163028"/>
            <a:ext cx="7385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omain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Thermal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isordering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5368" y="871210"/>
                <a:ext cx="10783401" cy="545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Simple model of surface magnetization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(appropriate spin stiffness)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68" y="871210"/>
                <a:ext cx="10783401" cy="545855"/>
              </a:xfrm>
              <a:prstGeom prst="rect">
                <a:avLst/>
              </a:prstGeom>
              <a:blipFill>
                <a:blip r:embed="rId2"/>
                <a:stretch>
                  <a:fillRect l="-848" b="-2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7205216" y="1383829"/>
            <a:ext cx="253218" cy="31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02745" y="1558111"/>
            <a:ext cx="2636299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 of energy minima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4390" y="5788775"/>
            <a:ext cx="9995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zero-field cooling or in thermal equilibrium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for effects of increased conduction: tunneling, surface conductance, surface reflectance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4581" y="3104257"/>
            <a:ext cx="3872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Jackiw-Rebbi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mid-gap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 of channels depends on how many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’s change sign: Up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possible!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1427" y="1928214"/>
            <a:ext cx="4670430" cy="3180866"/>
            <a:chOff x="281427" y="1928214"/>
            <a:chExt cx="4670430" cy="3180866"/>
          </a:xfrm>
        </p:grpSpPr>
        <p:pic>
          <p:nvPicPr>
            <p:cNvPr id="8196" name="Picture 4" descr="Image result for magnetic domain w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65" y="2112880"/>
              <a:ext cx="4521592" cy="2525733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1427" y="1928214"/>
              <a:ext cx="2409634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e.g., two-fold symmetry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0404" y="4168146"/>
              <a:ext cx="1005840" cy="940934"/>
              <a:chOff x="60960" y="4423546"/>
              <a:chExt cx="1326229" cy="122476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" y="4423546"/>
                <a:ext cx="1326229" cy="1224765"/>
              </a:xfrm>
              <a:prstGeom prst="rect">
                <a:avLst/>
              </a:prstGeom>
              <a:ln w="25400">
                <a:solidFill>
                  <a:srgbClr val="7030A0"/>
                </a:solidFill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92869" y="4452938"/>
                <a:ext cx="176212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78829" y="4159802"/>
              <a:ext cx="1034415" cy="940934"/>
              <a:chOff x="4107978" y="4423546"/>
              <a:chExt cx="1326229" cy="122476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978" y="4423546"/>
                <a:ext cx="1326229" cy="1224765"/>
              </a:xfrm>
              <a:prstGeom prst="rect">
                <a:avLst/>
              </a:prstGeom>
              <a:ln w="25400">
                <a:solidFill>
                  <a:srgbClr val="7030A0"/>
                </a:solidFill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133089" y="4452938"/>
                <a:ext cx="176212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0"/>
          <a:stretch/>
        </p:blipFill>
        <p:spPr>
          <a:xfrm>
            <a:off x="9167454" y="2658348"/>
            <a:ext cx="2684236" cy="2506365"/>
          </a:xfrm>
          <a:prstGeom prst="rect">
            <a:avLst/>
          </a:prstGeom>
          <a:ln w="41275">
            <a:solidFill>
              <a:schemeClr val="accent1">
                <a:shade val="50000"/>
              </a:schemeClr>
            </a:solidFill>
          </a:ln>
        </p:spPr>
      </p:pic>
      <p:grpSp>
        <p:nvGrpSpPr>
          <p:cNvPr id="49" name="Group 48"/>
          <p:cNvGrpSpPr/>
          <p:nvPr/>
        </p:nvGrpSpPr>
        <p:grpSpPr>
          <a:xfrm>
            <a:off x="20575" y="2359892"/>
            <a:ext cx="5499850" cy="1655578"/>
            <a:chOff x="20575" y="2359892"/>
            <a:chExt cx="5499850" cy="1655578"/>
          </a:xfrm>
        </p:grpSpPr>
        <p:grpSp>
          <p:nvGrpSpPr>
            <p:cNvPr id="47" name="Group 46"/>
            <p:cNvGrpSpPr/>
            <p:nvPr/>
          </p:nvGrpSpPr>
          <p:grpSpPr>
            <a:xfrm>
              <a:off x="20575" y="2359892"/>
              <a:ext cx="5499850" cy="1605367"/>
              <a:chOff x="20575" y="2359892"/>
              <a:chExt cx="5499850" cy="160536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20575" y="2359892"/>
                <a:ext cx="5499850" cy="1458803"/>
                <a:chOff x="20575" y="2359892"/>
                <a:chExt cx="5499850" cy="1458803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0575" y="2359892"/>
                  <a:ext cx="1101699" cy="933282"/>
                  <a:chOff x="2642333" y="2512673"/>
                  <a:chExt cx="2478210" cy="1841904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778739" y="2512673"/>
                    <a:ext cx="1341804" cy="1841904"/>
                    <a:chOff x="155575" y="382772"/>
                    <a:chExt cx="1630695" cy="2760478"/>
                  </a:xfrm>
                </p:grpSpPr>
                <p:pic>
                  <p:nvPicPr>
                    <p:cNvPr id="32" name="Picture 270" descr="Figure 18(Color online) Surface quantum Hall effect. (a) The Dirac spectrum is replaced by Landau levels in an orbital magnetic field. (b) The top and bottom surfaces share a single chiral fermion edge mode. (c) A thin magnetic film can induce an energy gap at the surface. (d) A domain wall in the surface magnetization exhibits a chiral fermion mode.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4288" r="78600"/>
                    <a:stretch/>
                  </p:blipFill>
                  <p:spPr bwMode="auto">
                    <a:xfrm>
                      <a:off x="155575" y="382772"/>
                      <a:ext cx="1630695" cy="2760478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382233" y="1632306"/>
                      <a:ext cx="404037" cy="6643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253198" y="1529063"/>
                      <a:ext cx="404037" cy="6643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642333" y="3245823"/>
                    <a:ext cx="1567601" cy="4955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Δ</a:t>
                    </a:r>
                    <a:r>
                      <a:rPr kumimoji="0" lang="en-US" sz="12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(0)</a:t>
                    </a:r>
                    <a:r>
                      <a: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 ~ </a:t>
                    </a:r>
                    <a:r>
                      <a: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b</a:t>
                    </a:r>
                    <a:r>
                      <a:rPr kumimoji="0" lang="en-US" sz="1200" b="0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3</a:t>
                    </a:r>
                    <a:endParaRPr kumimoji="0" lang="en-US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>
                    <a:off x="4437596" y="3360606"/>
                    <a:ext cx="4014" cy="317222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4201373" y="2403512"/>
                  <a:ext cx="1319052" cy="982261"/>
                  <a:chOff x="3778739" y="2512672"/>
                  <a:chExt cx="2476885" cy="1841905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3778739" y="2512672"/>
                    <a:ext cx="1341804" cy="1841905"/>
                    <a:chOff x="155575" y="382772"/>
                    <a:chExt cx="1630695" cy="2760478"/>
                  </a:xfrm>
                </p:grpSpPr>
                <p:pic>
                  <p:nvPicPr>
                    <p:cNvPr id="41" name="Picture 270" descr="Figure 18(Color online) Surface quantum Hall effect. (a) The Dirac spectrum is replaced by Landau levels in an orbital magnetic field. (b) The top and bottom surfaces share a single chiral fermion edge mode. (c) A thin magnetic film can induce an energy gap at the surface. (d) A domain wall in the surface magnetization exhibits a chiral fermion mode.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4288" r="78600"/>
                    <a:stretch/>
                  </p:blipFill>
                  <p:spPr bwMode="auto">
                    <a:xfrm>
                      <a:off x="155575" y="382772"/>
                      <a:ext cx="1630695" cy="2760478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1382233" y="1632306"/>
                      <a:ext cx="404037" cy="6643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253197" y="1529068"/>
                      <a:ext cx="404037" cy="6643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793120" y="3281866"/>
                    <a:ext cx="1462504" cy="51942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Δ</a:t>
                    </a:r>
                    <a:r>
                      <a:rPr kumimoji="0" lang="en-US" sz="12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(0)</a:t>
                    </a:r>
                    <a:r>
                      <a: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 ~ -</a:t>
                    </a:r>
                    <a:r>
                      <a: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b</a:t>
                    </a:r>
                    <a:r>
                      <a:rPr kumimoji="0" lang="en-US" sz="1200" b="0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3</a:t>
                    </a:r>
                    <a:endParaRPr kumimoji="0" lang="en-US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0" name="Straight Arrow Connector 39"/>
                  <p:cNvCxnSpPr/>
                  <p:nvPr/>
                </p:nvCxnSpPr>
                <p:spPr>
                  <a:xfrm flipH="1">
                    <a:off x="4437596" y="3360606"/>
                    <a:ext cx="4014" cy="317222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85988" y="3538151"/>
                  <a:ext cx="699230" cy="27699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1200" b="0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</a:t>
                  </a:r>
                  <a:r>
                    <a:rPr kumimoji="0" lang="en-US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= 1/2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4214961" y="3541696"/>
                  <a:ext cx="750526" cy="27699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1200" b="0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</a:t>
                  </a:r>
                  <a:r>
                    <a:rPr kumimoji="0" lang="en-US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= -1/2</a:t>
                  </a:r>
                </a:p>
              </p:txBody>
            </p:sp>
          </p:grpSp>
          <p:pic>
            <p:nvPicPr>
              <p:cNvPr id="48" name="Picture 47" descr="C:\Documents and Settings\Herb Fertig\My Documents\travel\will&amp;mary12\Hemisphere_top.jpe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74478" y="3419985"/>
                <a:ext cx="833057" cy="545274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</p:pic>
        </p:grpSp>
        <p:pic>
          <p:nvPicPr>
            <p:cNvPr id="51" name="Picture 5" descr="C:\Documents and Settings\Herb Fertig\My Documents\travel\will&amp;mary12\Hemisphere_bot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9116" y="3425050"/>
              <a:ext cx="946739" cy="590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592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6933" y="372534"/>
            <a:ext cx="30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Walls for TCI: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4391" y="872531"/>
            <a:ext cx="5462942" cy="1368965"/>
            <a:chOff x="294391" y="872531"/>
            <a:chExt cx="5462942" cy="1368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94391" y="872531"/>
                  <a:ext cx="5296643" cy="13689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buAutoNum type="arabicPeriod"/>
                  </a:pP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Use </a:t>
                  </a:r>
                  <a:r>
                    <a:rPr lang="en-US" sz="2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surface states 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 un-magnetized as basis</a:t>
                  </a:r>
                </a:p>
                <a:p>
                  <a:pPr marL="457200" indent="-457200">
                    <a:buAutoNum type="arabicPeriod"/>
                  </a:pP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Project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)∙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into this space, with </a:t>
                  </a:r>
                </a:p>
                <a:p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domain wall configuration</a:t>
                  </a:r>
                </a:p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    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Diagonalize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projected Hamiltonian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91" y="872531"/>
                  <a:ext cx="5296643" cy="1368965"/>
                </a:xfrm>
                <a:prstGeom prst="rect">
                  <a:avLst/>
                </a:prstGeom>
                <a:blipFill>
                  <a:blip r:embed="rId4"/>
                  <a:stretch>
                    <a:fillRect l="-1151" t="-2222" r="-230" b="-7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7032558"/>
                    </p:ext>
                  </p:extLst>
                </p:nvPr>
              </p:nvGraphicFramePr>
              <p:xfrm>
                <a:off x="5255186" y="1224976"/>
                <a:ext cx="502147" cy="381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41" name="Equation" r:id="rId5" imgW="317160" imgH="241200" progId="Equation.DSMT4">
                        <p:embed/>
                      </p:oleObj>
                    </mc:Choice>
                    <mc:Fallback>
                      <p:oleObj name="Equation" r:id="rId5" imgW="31716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55186" y="1224976"/>
                              <a:ext cx="502147" cy="3816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7032558"/>
                    </p:ext>
                  </p:extLst>
                </p:nvPr>
              </p:nvGraphicFramePr>
              <p:xfrm>
                <a:off x="5255186" y="1224976"/>
                <a:ext cx="502147" cy="381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39" name="Equation" r:id="rId7" imgW="317160" imgH="241200" progId="Equation.DSMT4">
                        <p:embed/>
                      </p:oleObj>
                    </mc:Choice>
                    <mc:Fallback>
                      <p:oleObj name="Equation" r:id="rId7" imgW="31716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55186" y="1224976"/>
                              <a:ext cx="502147" cy="3816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152" y="2593941"/>
            <a:ext cx="4927251" cy="29338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250677" y="3800321"/>
            <a:ext cx="2448619" cy="1101466"/>
            <a:chOff x="250677" y="3800321"/>
            <a:chExt cx="2448619" cy="1101466"/>
          </a:xfrm>
        </p:grpSpPr>
        <p:sp>
          <p:nvSpPr>
            <p:cNvPr id="31" name="Rectangle 30"/>
            <p:cNvSpPr/>
            <p:nvPr/>
          </p:nvSpPr>
          <p:spPr>
            <a:xfrm>
              <a:off x="294391" y="3800321"/>
              <a:ext cx="2249304" cy="595192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50677" y="4526813"/>
                  <a:ext cx="2448619" cy="374974"/>
                </a:xfrm>
                <a:prstGeom prst="rect">
                  <a:avLst/>
                </a:prstGeom>
                <a:solidFill>
                  <a:schemeClr val="bg1">
                    <a:alpha val="82000"/>
                  </a:schemeClr>
                </a:solidFill>
                <a:ln w="635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good quantum number</a:t>
                  </a:r>
                  <a:endPara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677" y="4526813"/>
                  <a:ext cx="2448619" cy="374974"/>
                </a:xfrm>
                <a:prstGeom prst="rect">
                  <a:avLst/>
                </a:prstGeom>
                <a:blipFill>
                  <a:blip r:embed="rId10"/>
                  <a:stretch>
                    <a:fillRect b="-19355"/>
                  </a:stretch>
                </a:blipFill>
                <a:ln w="63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263095" y="2241496"/>
            <a:ext cx="2536977" cy="3979913"/>
            <a:chOff x="263095" y="2241496"/>
            <a:chExt cx="2536977" cy="3979913"/>
          </a:xfrm>
        </p:grpSpPr>
        <p:grpSp>
          <p:nvGrpSpPr>
            <p:cNvPr id="12" name="Group 11"/>
            <p:cNvGrpSpPr/>
            <p:nvPr/>
          </p:nvGrpSpPr>
          <p:grpSpPr>
            <a:xfrm>
              <a:off x="263095" y="2241496"/>
              <a:ext cx="2536977" cy="3979913"/>
              <a:chOff x="263095" y="2241496"/>
              <a:chExt cx="2536977" cy="397991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2800" y="2241496"/>
                <a:ext cx="880533" cy="346503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63095" y="5903437"/>
                    <a:ext cx="2536977" cy="3179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 good quantum number</a:t>
                    </a:r>
                    <a:endPara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095" y="5903437"/>
                    <a:ext cx="2536977" cy="31797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65" t="-11321" r="-5048" b="-433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8375" y="5349906"/>
              <a:ext cx="469433" cy="1585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4559" y="5035127"/>
              <a:ext cx="469433" cy="15851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8712142">
              <a:off x="1318086" y="4407360"/>
              <a:ext cx="469433" cy="15851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442523">
              <a:off x="896864" y="4683790"/>
              <a:ext cx="469433" cy="15851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7393539">
              <a:off x="880097" y="4140896"/>
              <a:ext cx="469433" cy="1585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>
              <a:off x="1289510" y="3884636"/>
              <a:ext cx="469433" cy="15851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5198692">
              <a:off x="862234" y="3607674"/>
              <a:ext cx="469433" cy="15851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3495667">
              <a:off x="1260934" y="3348995"/>
              <a:ext cx="469433" cy="1585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2130525">
              <a:off x="833658" y="3115711"/>
              <a:ext cx="469433" cy="1585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0800000">
              <a:off x="1273292" y="2855252"/>
              <a:ext cx="469433" cy="15851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0800000">
              <a:off x="1005554" y="2618608"/>
              <a:ext cx="469433" cy="15851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0800000">
              <a:off x="1005554" y="2285233"/>
              <a:ext cx="469433" cy="15851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99750" y="5771119"/>
            <a:ext cx="581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Periodic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b.c.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</a:t>
            </a:r>
            <a:r>
              <a:rPr lang="en-US" sz="20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two</a:t>
            </a:r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DW’s per unit cell, per surface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81950" y="372534"/>
                <a:ext cx="3768596" cy="1061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(111) →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 -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(111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 4 </a:t>
                </a:r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i="1" baseline="-25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’s change direction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Expect 4 x 4 in-gap states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950" y="372534"/>
                <a:ext cx="3768596" cy="1061188"/>
              </a:xfrm>
              <a:prstGeom prst="rect">
                <a:avLst/>
              </a:prstGeom>
              <a:blipFill>
                <a:blip r:embed="rId13"/>
                <a:stretch>
                  <a:fillRect l="-1780" r="-647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4232" y="1508446"/>
            <a:ext cx="4030433" cy="252462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6529" y="4190920"/>
            <a:ext cx="4048136" cy="253559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1369" y="285649"/>
            <a:ext cx="4369758" cy="37474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806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269" y="182880"/>
            <a:ext cx="987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presence of in-gap states change the long-range interaction? 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15389" y="858595"/>
            <a:ext cx="11231554" cy="736781"/>
            <a:chOff x="515389" y="758845"/>
            <a:chExt cx="11231554" cy="7367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89" y="758845"/>
              <a:ext cx="5538414" cy="736781"/>
            </a:xfrm>
            <a:prstGeom prst="rect">
              <a:avLst/>
            </a:prstGeom>
            <a:ln w="25400">
              <a:solidFill>
                <a:srgbClr val="0070C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59543" y="881386"/>
              <a:ext cx="5487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3-d Coulomb-like interaction among spin gradients.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5389" y="1987956"/>
            <a:ext cx="3874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evidence from graphene: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DW’s in staggered magnetization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26" y="2566915"/>
            <a:ext cx="4443809" cy="3257348"/>
            <a:chOff x="90091" y="3067252"/>
            <a:chExt cx="4443809" cy="32573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9600" y="3228975"/>
              <a:ext cx="0" cy="30956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03020" y="4800601"/>
              <a:ext cx="3930880" cy="95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3810000"/>
              <a:ext cx="933450" cy="95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43050" y="3819525"/>
              <a:ext cx="397699" cy="18764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64133" y="5686425"/>
              <a:ext cx="1398192" cy="95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362326" y="3819525"/>
              <a:ext cx="397698" cy="18669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794110" y="3819525"/>
              <a:ext cx="73979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0091" y="4260120"/>
              <a:ext cx="434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98006" y="4848195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690777" y="3536830"/>
              <a:ext cx="1880559" cy="1725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467155" y="306725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56785" y="4607405"/>
              <a:ext cx="612668" cy="400110"/>
            </a:xfrm>
            <a:prstGeom prst="rect">
              <a:avLst/>
            </a:prstGeom>
            <a:solidFill>
              <a:srgbClr val="D1E8FF">
                <a:alpha val="85000"/>
              </a:srgb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DW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51660" y="4607405"/>
              <a:ext cx="612668" cy="400110"/>
            </a:xfrm>
            <a:prstGeom prst="rect">
              <a:avLst/>
            </a:prstGeom>
            <a:solidFill>
              <a:srgbClr val="D1E8FF">
                <a:alpha val="85000"/>
              </a:srgb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DW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62251" y="6167163"/>
            <a:ext cx="33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 logarithmic interaction!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988257" y="1933753"/>
            <a:ext cx="6715796" cy="4711678"/>
            <a:chOff x="4988257" y="1933753"/>
            <a:chExt cx="6715796" cy="4711678"/>
          </a:xfrm>
        </p:grpSpPr>
        <p:grpSp>
          <p:nvGrpSpPr>
            <p:cNvPr id="49" name="Group 48"/>
            <p:cNvGrpSpPr/>
            <p:nvPr/>
          </p:nvGrpSpPr>
          <p:grpSpPr>
            <a:xfrm>
              <a:off x="4988257" y="1933753"/>
              <a:ext cx="6715796" cy="4711678"/>
              <a:chOff x="4988257" y="1933753"/>
              <a:chExt cx="6715796" cy="471167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8257" y="1933753"/>
                <a:ext cx="6715796" cy="4711678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134802" y="2635413"/>
                <a:ext cx="862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 in gap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273825" y="2640805"/>
                <a:ext cx="862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 in gap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857756" y="4826238"/>
              <a:ext cx="965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µ in band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181378" y="4934062"/>
              <a:ext cx="965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µ in band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0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240" y="624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0" y="549450"/>
            <a:ext cx="2806859" cy="24071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69683" y="624840"/>
                <a:ext cx="2669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3" y="624840"/>
                <a:ext cx="2669833" cy="461665"/>
              </a:xfrm>
              <a:prstGeom prst="rect">
                <a:avLst/>
              </a:prstGeom>
              <a:blipFill>
                <a:blip r:embed="rId3"/>
                <a:stretch>
                  <a:fillRect l="-3425" t="-10667" r="-6849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290541" y="1202174"/>
            <a:ext cx="2024659" cy="369332"/>
            <a:chOff x="5046701" y="2025134"/>
            <a:chExt cx="2397087" cy="369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54799" y="2209800"/>
              <a:ext cx="208898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46701" y="2025134"/>
              <a:ext cx="376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rPr>
                <a:t>µ</a:t>
              </a:r>
              <a:endPara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49494" y="1371600"/>
            <a:ext cx="3151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→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Ising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DW’s: finite energy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per unit length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33323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0" y="3409319"/>
            <a:ext cx="2806859" cy="24071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69683" y="3332309"/>
                <a:ext cx="2556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µ 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3" y="3332309"/>
                <a:ext cx="2556021" cy="461665"/>
              </a:xfrm>
              <a:prstGeom prst="rect">
                <a:avLst/>
              </a:prstGeom>
              <a:blipFill>
                <a:blip r:embed="rId4"/>
                <a:stretch>
                  <a:fillRect l="-3571" t="-10667" r="-690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290541" y="4229683"/>
            <a:ext cx="2024659" cy="369332"/>
            <a:chOff x="5046701" y="2025134"/>
            <a:chExt cx="2397087" cy="3693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354799" y="2209800"/>
              <a:ext cx="208898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046701" y="2025134"/>
              <a:ext cx="376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rPr>
                <a:t>µ</a:t>
              </a:r>
              <a:endPara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7240" y="3924883"/>
                <a:ext cx="3661580" cy="2080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→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Ising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order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Stiffness consistent with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long-range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Ising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924883"/>
                <a:ext cx="3661580" cy="2080057"/>
              </a:xfrm>
              <a:prstGeom prst="rect">
                <a:avLst/>
              </a:prstGeom>
              <a:blipFill>
                <a:blip r:embed="rId5"/>
                <a:stretch>
                  <a:fillRect l="-2333" t="-2346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28544" y="711679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⇒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Thermal disordering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    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ransition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69847" y="3783704"/>
            <a:ext cx="4032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⇒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Thermal disordering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ransition with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mean-field exponents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M.F.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B (2016)]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458" y="2081581"/>
            <a:ext cx="1326229" cy="1224765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737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6" y="1860959"/>
            <a:ext cx="7367614" cy="417932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3507" y="375749"/>
                <a:ext cx="881645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For µ~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are six degenerate directions for ferromagnetic order.</a:t>
                </a: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this a six-state clock model, or two coupled three-state models?</a:t>
                </a: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the domain walls energies!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07" y="375749"/>
                <a:ext cx="8816451" cy="1200329"/>
              </a:xfrm>
              <a:prstGeom prst="rect">
                <a:avLst/>
              </a:prstGeom>
              <a:blipFill>
                <a:blip r:embed="rId3"/>
                <a:stretch>
                  <a:fillRect l="-692" t="-4061" r="-62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37590" y="2360813"/>
            <a:ext cx="3791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E(L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E(L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lways negative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9035" y="3745712"/>
            <a:ext cx="2520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six-state model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6154" y="1875261"/>
            <a:ext cx="1119217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0.01t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0819" y="3715291"/>
            <a:ext cx="990977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0.1t</a:t>
            </a:r>
          </a:p>
        </p:txBody>
      </p:sp>
    </p:spTree>
    <p:extLst>
      <p:ext uri="{BB962C8B-B14F-4D97-AF65-F5344CB8AC3E}">
        <p14:creationId xmlns:p14="http://schemas.microsoft.com/office/powerpoint/2010/main" val="3494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458" y="32373"/>
            <a:ext cx="467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3D Topological Insulators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2920" y="1179297"/>
            <a:ext cx="7649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Paradigm: Bi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Sb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Projection of time-reversal invariant points onto surface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guaranteed to be doubly degenerate (“Kramer’s doublet”)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Away from these points states repel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⇒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surface Dirac cone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3471" y="2136437"/>
            <a:ext cx="3233962" cy="4022270"/>
            <a:chOff x="593471" y="1732402"/>
            <a:chExt cx="3233962" cy="4022270"/>
          </a:xfrm>
        </p:grpSpPr>
        <p:grpSp>
          <p:nvGrpSpPr>
            <p:cNvPr id="5" name="Group 4"/>
            <p:cNvGrpSpPr/>
            <p:nvPr/>
          </p:nvGrpSpPr>
          <p:grpSpPr>
            <a:xfrm>
              <a:off x="594360" y="1732402"/>
              <a:ext cx="3216292" cy="3683716"/>
              <a:chOff x="3123549" y="1961002"/>
              <a:chExt cx="3216292" cy="368371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3549" y="1961002"/>
                <a:ext cx="3216292" cy="3683716"/>
              </a:xfrm>
              <a:prstGeom prst="rect">
                <a:avLst/>
              </a:prstGeom>
              <a:ln w="50800">
                <a:solidFill>
                  <a:schemeClr val="accent1">
                    <a:shade val="50000"/>
                  </a:schemeClr>
                </a:solidFill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124200" y="5166360"/>
                <a:ext cx="320040" cy="478358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93471" y="5416118"/>
              <a:ext cx="3233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From Hassan and Kane, RMP (2010)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12920" y="4937759"/>
            <a:ext cx="789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Gapless nature of surface states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robust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	     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time-reversal symmetry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80" y="2962335"/>
            <a:ext cx="3178140" cy="1762046"/>
          </a:xfrm>
          <a:prstGeom prst="rect">
            <a:avLst/>
          </a:prstGeom>
          <a:ln w="50800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4871" y="631441"/>
            <a:ext cx="793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Surface states protected by time-reversal symmetry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510" y="1466939"/>
            <a:ext cx="280076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“Surface Brillouin zone”: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2506" y="1867049"/>
            <a:ext cx="285513" cy="727293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3757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02" y="438900"/>
            <a:ext cx="2806859" cy="24071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483" y="375749"/>
                <a:ext cx="2597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83" y="375749"/>
                <a:ext cx="2597699" cy="461665"/>
              </a:xfrm>
              <a:prstGeom prst="rect">
                <a:avLst/>
              </a:prstGeom>
              <a:blipFill>
                <a:blip r:embed="rId3"/>
                <a:stretch>
                  <a:fillRect l="-3756" t="-10667" r="-680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34381" y="1349323"/>
            <a:ext cx="2070379" cy="369332"/>
            <a:chOff x="5046701" y="2025134"/>
            <a:chExt cx="2397087" cy="369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54799" y="2209800"/>
              <a:ext cx="208898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46701" y="2025134"/>
              <a:ext cx="36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rPr>
                <a:t>µ</a:t>
              </a:r>
              <a:endPara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1527" y="983563"/>
                <a:ext cx="4799775" cy="2080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→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broken 6-fold symmetry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Stiffness consistent with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long-range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Ising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7" y="983563"/>
                <a:ext cx="4799775" cy="2080057"/>
              </a:xfrm>
              <a:prstGeom prst="rect">
                <a:avLst/>
              </a:prstGeom>
              <a:blipFill>
                <a:blip r:embed="rId4"/>
                <a:stretch>
                  <a:fillRect l="-1779" t="-2339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057063" y="606581"/>
            <a:ext cx="328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⇒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Thermal disordering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ransition with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mean-field exponents?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862" y="36836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02" y="3608283"/>
            <a:ext cx="2806859" cy="24071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7305" y="3683673"/>
                <a:ext cx="27163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elow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05" y="3683673"/>
                <a:ext cx="2716321" cy="461665"/>
              </a:xfrm>
              <a:prstGeom prst="rect">
                <a:avLst/>
              </a:prstGeom>
              <a:blipFill>
                <a:blip r:embed="rId5"/>
                <a:stretch>
                  <a:fillRect l="-3363" t="-10526" r="-650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538203" y="4657247"/>
            <a:ext cx="2024659" cy="369332"/>
            <a:chOff x="5046701" y="2025134"/>
            <a:chExt cx="2397087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354799" y="2209800"/>
              <a:ext cx="208898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46701" y="2025134"/>
              <a:ext cx="376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rPr>
                <a:t>µ</a:t>
              </a:r>
              <a:endPara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9396" y="4396339"/>
            <a:ext cx="4799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→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broken 6-fold symmetry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DW’s: finite energy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per unit length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6050" y="4320329"/>
            <a:ext cx="3730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⇒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Thermal disordering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    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ransition in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Kosterlitz-Thouless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[Jose et al., 1977]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684" y="2316809"/>
            <a:ext cx="1595239" cy="1493621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5794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b="34961"/>
          <a:stretch/>
        </p:blipFill>
        <p:spPr>
          <a:xfrm>
            <a:off x="598537" y="2301558"/>
            <a:ext cx="3496778" cy="2224722"/>
          </a:xfrm>
          <a:prstGeom prst="rect">
            <a:avLst/>
          </a:prstGeom>
          <a:ln w="53975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67193" y="1676559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Sahinur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Indiana</a:t>
            </a:r>
          </a:p>
        </p:txBody>
      </p:sp>
      <p:pic>
        <p:nvPicPr>
          <p:cNvPr id="1026" name="Picture 2" descr="foto Luis B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66" y="2301558"/>
            <a:ext cx="3285312" cy="2224722"/>
          </a:xfrm>
          <a:prstGeom prst="rect">
            <a:avLst/>
          </a:prstGeom>
          <a:noFill/>
          <a:ln w="539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99647" y="1644975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CSIC, Madrid</a:t>
            </a:r>
          </a:p>
        </p:txBody>
      </p:sp>
      <p:pic>
        <p:nvPicPr>
          <p:cNvPr id="1028" name="Picture 4" descr="Shixiong Zh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227" y="2332039"/>
            <a:ext cx="1673772" cy="2224722"/>
          </a:xfrm>
          <a:prstGeom prst="rect">
            <a:avLst/>
          </a:prstGeom>
          <a:noFill/>
          <a:ln w="539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6249" y="1645134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Shixiong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 - Indiana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94566" y="5440680"/>
            <a:ext cx="6560974" cy="967466"/>
            <a:chOff x="1917372" y="5562600"/>
            <a:chExt cx="7106448" cy="1074146"/>
          </a:xfrm>
        </p:grpSpPr>
        <p:sp>
          <p:nvSpPr>
            <p:cNvPr id="12" name="TextBox 11"/>
            <p:cNvSpPr txBox="1"/>
            <p:nvPr/>
          </p:nvSpPr>
          <p:spPr>
            <a:xfrm>
              <a:off x="1917372" y="5860113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Funding: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7318" y="5562600"/>
              <a:ext cx="1067713" cy="1074146"/>
            </a:xfrm>
            <a:prstGeom prst="rect">
              <a:avLst/>
            </a:prstGeom>
            <a:noFill/>
            <a:ln w="38100" cap="flat" cmpd="sng">
              <a:solidFill>
                <a:sysClr val="window" lastClr="FFFFFF">
                  <a:lumMod val="25000"/>
                </a:sysClr>
              </a:solidFill>
              <a:prstDash val="solid"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61495" y="5638800"/>
              <a:ext cx="3362325" cy="904293"/>
            </a:xfrm>
            <a:prstGeom prst="rect">
              <a:avLst/>
            </a:prstGeom>
            <a:noFill/>
            <a:ln w="38100">
              <a:solidFill>
                <a:srgbClr val="1F497D"/>
              </a:solidFill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743912" y="701040"/>
            <a:ext cx="325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thanks to …</a:t>
            </a:r>
          </a:p>
        </p:txBody>
      </p:sp>
    </p:spTree>
    <p:extLst>
      <p:ext uri="{BB962C8B-B14F-4D97-AF65-F5344CB8AC3E}">
        <p14:creationId xmlns:p14="http://schemas.microsoft.com/office/powerpoint/2010/main" val="229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172" y="1523196"/>
            <a:ext cx="3179318" cy="8528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 descr="http://dev.columbiajewish.org/sites/default/files/MazelTov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904234"/>
            <a:ext cx="7246620" cy="336349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897" y="4281338"/>
            <a:ext cx="1753030" cy="199208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5880" y="213360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790" y="864870"/>
            <a:ext cx="107846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crystalline insulator offers hosts gapless surface states protected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by mirror symmetry.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of surface states can be formulated, allowing access to explicit forms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of surface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Magnetic dopants may order to break the symmetry, lowering total electronic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energy.  Specific low energy orderings depend on chemical potential and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specific surface: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2-fold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6-fold orderings likely to occur on (111) surface.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Long-wavelength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sensitive to chemical potential: impacts energetics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of domain walls and yields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 of thermal disordering transitions, all in a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single system!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1789" y="5943600"/>
            <a:ext cx="235994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948" y="5896161"/>
            <a:ext cx="5783378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Sahinur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HAF, Luis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Shixiong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PRB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201111 (R)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748" y="121920"/>
            <a:ext cx="643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 Hamiltonian for Bi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(Zhang et al. 2009):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34" y="875987"/>
            <a:ext cx="2840132" cy="2456396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26862" y="1334831"/>
            <a:ext cx="1392176" cy="369332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(111)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7091" y="4060071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 relevant orbitals at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point: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02" y="4091740"/>
            <a:ext cx="6080512" cy="451941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858" y="789948"/>
            <a:ext cx="2977149" cy="28186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06255" y="3469543"/>
            <a:ext cx="357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(Figs from Zhang et al., Nat. Phys. 2009)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06255" y="4636898"/>
            <a:ext cx="4302186" cy="528498"/>
            <a:chOff x="6722535" y="4903689"/>
            <a:chExt cx="4302186" cy="528498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722535" y="4906487"/>
              <a:ext cx="563880" cy="32004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06161" y="5062855"/>
              <a:ext cx="3594254" cy="369332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Hybridized </a:t>
              </a:r>
              <a:r>
                <a:rPr kumimoji="0" lang="en-US" sz="18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z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orbitals of basis atoms</a:t>
              </a: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10900415" y="4903689"/>
              <a:ext cx="124306" cy="34383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41875" y="5730805"/>
            <a:ext cx="9692640" cy="685800"/>
            <a:chOff x="1630680" y="396240"/>
            <a:chExt cx="9692640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630680" y="537686"/>
                  <a:ext cx="9692640" cy="429798"/>
                </a:xfrm>
                <a:prstGeom prst="rect">
                  <a:avLst/>
                </a:prstGeom>
                <a:noFill/>
                <a:ln w="3492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  <m:r>
                          <a:rPr kumimoji="0" lang="pt-B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680" y="537686"/>
                  <a:ext cx="9692640" cy="4297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49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/>
            <p:cNvSpPr/>
            <p:nvPr/>
          </p:nvSpPr>
          <p:spPr>
            <a:xfrm>
              <a:off x="2042160" y="396240"/>
              <a:ext cx="8652112" cy="68580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371" y="4868924"/>
                <a:ext cx="61780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To consider a surface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⊥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to </a:t>
                </a:r>
                <a:r>
                  <a:rPr kumimoji="0" lang="el-G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Γ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-</a:t>
                </a:r>
                <a:r>
                  <a:rPr kumimoji="0" 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z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, start with </a:t>
                </a:r>
                <a:r>
                  <a:rPr kumimoji="0" lang="en-US" sz="20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k</a:t>
                </a:r>
                <a:r>
                  <a:rPr kumimoji="0" lang="en-US" sz="2000" b="0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z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=0.  In vicinity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Γ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point: </a:t>
                </a: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1" y="4868924"/>
                <a:ext cx="6178038" cy="707886"/>
              </a:xfrm>
              <a:prstGeom prst="rect">
                <a:avLst/>
              </a:prstGeom>
              <a:blipFill>
                <a:blip r:embed="rId7"/>
                <a:stretch>
                  <a:fillRect l="-986" t="-6034" r="-99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7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0189" y="1676400"/>
            <a:ext cx="5104924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Mutually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anticommuting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like Pauli matrices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thematica1" panose="05000502060100000001"/>
              <a:buChar char="Þ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Coefficients may represent 3D vector components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of </a:t>
            </a:r>
            <a:r>
              <a:rPr lang="en-US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k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– dependent “Zeeman” Hamiltonian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1633" y="316281"/>
            <a:ext cx="9692640" cy="685800"/>
            <a:chOff x="1630680" y="396240"/>
            <a:chExt cx="9692640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630680" y="537686"/>
                  <a:ext cx="9692640" cy="429798"/>
                </a:xfrm>
                <a:prstGeom prst="rect">
                  <a:avLst/>
                </a:prstGeom>
                <a:noFill/>
                <a:ln w="3492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  <m:r>
                          <a:rPr kumimoji="0" lang="pt-B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680" y="537686"/>
                  <a:ext cx="9692640" cy="4297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49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2042160" y="396240"/>
              <a:ext cx="8652112" cy="68580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6553200" y="962612"/>
            <a:ext cx="60960" cy="7137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863840" y="971601"/>
            <a:ext cx="60960" cy="7137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174480" y="956361"/>
            <a:ext cx="60960" cy="7137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18159" y="1685389"/>
            <a:ext cx="9457317" cy="3412420"/>
            <a:chOff x="718159" y="1685389"/>
            <a:chExt cx="9457317" cy="3412420"/>
          </a:xfrm>
        </p:grpSpPr>
        <p:grpSp>
          <p:nvGrpSpPr>
            <p:cNvPr id="21" name="Group 20"/>
            <p:cNvGrpSpPr/>
            <p:nvPr/>
          </p:nvGrpSpPr>
          <p:grpSpPr>
            <a:xfrm>
              <a:off x="718159" y="1685389"/>
              <a:ext cx="2729839" cy="3412420"/>
              <a:chOff x="702919" y="2738083"/>
              <a:chExt cx="2729839" cy="3412420"/>
            </a:xfrm>
          </p:grpSpPr>
          <p:pic>
            <p:nvPicPr>
              <p:cNvPr id="17" name="Picture 5" descr="C:\Documents and Settings\Herb Fertig\My Documents\travel\will&amp;mary12\Hemisphere_bot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2919" y="4419601"/>
                <a:ext cx="2729839" cy="1730902"/>
              </a:xfrm>
              <a:prstGeom prst="rect">
                <a:avLst/>
              </a:prstGeom>
              <a:noFill/>
            </p:spPr>
          </p:pic>
          <p:pic>
            <p:nvPicPr>
              <p:cNvPr id="16" name="Picture 15" descr="C:\Documents and Settings\Herb Fertig\My Documents\travel\will&amp;mary12\Hemisphere_top.jpe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2919" y="2738083"/>
                <a:ext cx="2729839" cy="1681518"/>
              </a:xfrm>
              <a:prstGeom prst="rect">
                <a:avLst/>
              </a:prstGeom>
              <a:noFill/>
            </p:spPr>
          </p:pic>
          <p:sp>
            <p:nvSpPr>
              <p:cNvPr id="18" name="Oval 17"/>
              <p:cNvSpPr/>
              <p:nvPr/>
            </p:nvSpPr>
            <p:spPr>
              <a:xfrm>
                <a:off x="2241268" y="4369714"/>
                <a:ext cx="95216" cy="9048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785650" y="2717657"/>
              <a:ext cx="6389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For 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en-US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&gt; 0, the origin is enclosed </a:t>
              </a:r>
              <a:r>
                <a: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rPr>
                <a:t>⇒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Mathematica1" panose="05000502060100000001" pitchFamily="2" charset="2"/>
                </a:rPr>
                <a:t> Topological insulator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97826" y="3324207"/>
            <a:ext cx="6885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gapless surface states can be constructed.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do so explicitly with this form of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[Liu et al. (2010);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Silvestrov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et al. (2012),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Brey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HAF (2014)]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43961" y="4339870"/>
            <a:ext cx="3830519" cy="2335833"/>
            <a:chOff x="5343961" y="4339870"/>
            <a:chExt cx="3830519" cy="23358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43961" y="4546310"/>
              <a:ext cx="2818689" cy="2129393"/>
            </a:xfrm>
            <a:prstGeom prst="rect">
              <a:avLst/>
            </a:prstGeom>
            <a:ln w="38100">
              <a:solidFill>
                <a:schemeClr val="accent1">
                  <a:shade val="50000"/>
                </a:schemeClr>
              </a:solidFill>
            </a:ln>
          </p:spPr>
        </p:pic>
        <p:cxnSp>
          <p:nvCxnSpPr>
            <p:cNvPr id="3" name="Straight Arrow Connector 2"/>
            <p:cNvCxnSpPr>
              <a:endCxn id="19" idx="3"/>
            </p:cNvCxnSpPr>
            <p:nvPr/>
          </p:nvCxnSpPr>
          <p:spPr>
            <a:xfrm flipH="1">
              <a:off x="8162650" y="4339870"/>
              <a:ext cx="1011830" cy="1271137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18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671" y="941705"/>
            <a:ext cx="4827058" cy="515747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06" y="1541869"/>
            <a:ext cx="3131916" cy="2452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5202" y="358566"/>
            <a:ext cx="4612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Rectangular slab in a magnetic 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5574" y="6415552"/>
            <a:ext cx="275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Brey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HAF, PRB 2014)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95360" y="1357203"/>
            <a:ext cx="15632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Lateral surface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3427" y="1541869"/>
            <a:ext cx="21916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Perpendicular surface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487" y="5920064"/>
            <a:ext cx="6727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thicker slabs, M left-movers, M+1 right movers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 Need disorder or dephasing to get correct Hall quantization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202" y="4218838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Observations: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1487" y="1826141"/>
            <a:ext cx="10760336" cy="4016403"/>
            <a:chOff x="531629" y="1737454"/>
            <a:chExt cx="10760336" cy="4016403"/>
          </a:xfrm>
        </p:grpSpPr>
        <p:grpSp>
          <p:nvGrpSpPr>
            <p:cNvPr id="13" name="Group 12"/>
            <p:cNvGrpSpPr/>
            <p:nvPr/>
          </p:nvGrpSpPr>
          <p:grpSpPr>
            <a:xfrm>
              <a:off x="7655053" y="1737454"/>
              <a:ext cx="3636912" cy="461665"/>
              <a:chOff x="7655053" y="1737454"/>
              <a:chExt cx="3636912" cy="4616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7655053" y="1920203"/>
                <a:ext cx="3161788" cy="48083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0805935" y="1737454"/>
                <a:ext cx="486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31629" y="4738194"/>
              <a:ext cx="48622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For narrow slab, can get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ν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 1 QHE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two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surfaces with Landau levels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σ</a:t>
              </a:r>
              <a:r>
                <a:rPr kumimoji="0" lang="en-US" sz="2000" b="0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Mathematica1" panose="05000502060100000001" pitchFamily="2" charset="2"/>
                </a:rPr>
                <a:t>xy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Mathematica1" panose="05000502060100000001" pitchFamily="2" charset="2"/>
                </a:rPr>
                <a:t>= (1/2)e</a:t>
              </a:r>
              <a:r>
                <a:rPr kumimoji="0" lang="en-US" sz="2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Mathematica1" panose="05000502060100000001" pitchFamily="2" charset="2"/>
                </a:rPr>
                <a:t>2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Mathematica1" panose="05000502060100000001" pitchFamily="2" charset="2"/>
                </a:rPr>
                <a:t>/h per surface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7594005" y="4285678"/>
            <a:ext cx="3161788" cy="4808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44887" y="410292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5266" y="1550988"/>
            <a:ext cx="6029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Paradigm: Sn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Pb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Surface states protected by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mirror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symmetry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4781"/>
            <a:ext cx="9062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Surface states protected by crystalline symmetry: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		Topological crystalline insulators (TCI)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896" t="49189" r="72901" b="26918"/>
          <a:stretch/>
        </p:blipFill>
        <p:spPr>
          <a:xfrm>
            <a:off x="7557884" y="1285533"/>
            <a:ext cx="2097404" cy="172712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500423" y="312097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(Liang Fu, MIT)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r="1698" b="1094"/>
          <a:stretch/>
        </p:blipFill>
        <p:spPr>
          <a:xfrm>
            <a:off x="493276" y="2864086"/>
            <a:ext cx="3488096" cy="367747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265730" y="3261319"/>
            <a:ext cx="76642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Semiconductors, “standard model” has 12 orbitals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gaps at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points (4 of these)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points are special: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= 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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Sublattice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a good quantum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2.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–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direction hosts 3-fold rotational symmetry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3.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–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 direction hosts 3 mirror planes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Pb/Sn sites have effectively adjustable on-site energies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controlled by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“virtual crystal approximation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 System can be adjusted through topological transition!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02" y="925377"/>
            <a:ext cx="11451532" cy="5625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8054" y="218735"/>
            <a:ext cx="1057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Continuum bulk Hamiltonian near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point 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l-GR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perpendicular to (111</a:t>
            </a:r>
            <a:r>
              <a:rPr lang="en-US" sz="2400" noProof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surface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32458" y="1889760"/>
            <a:ext cx="2369351" cy="195072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397" y="406996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BZ face perpendicular to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96151" y="2829400"/>
            <a:ext cx="104577" cy="1076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56156" y="2880360"/>
            <a:ext cx="649884" cy="6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47611" y="2240280"/>
            <a:ext cx="0" cy="624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4871" y="288705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0585" y="22815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445" y="287066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out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7966" y="1865889"/>
                <a:ext cx="8324458" cy="1691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l-G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acts on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sublattice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acts on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eigenstates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carries out a mirror reflection across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plane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Set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0 and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mutually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anticommute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   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H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(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,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q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,0) encloses origin in this spinor space if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𝐶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12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(−)</m:t>
                        </m:r>
                      </m:sup>
                    </m:sSub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&lt;0</m:t>
                    </m:r>
                  </m:oMath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966" y="1865889"/>
                <a:ext cx="8324458" cy="1691169"/>
              </a:xfrm>
              <a:prstGeom prst="rect">
                <a:avLst/>
              </a:prstGeom>
              <a:blipFill rotWithShape="0">
                <a:blip r:embed="rId3"/>
                <a:stretch>
                  <a:fillRect l="-952" t="-2878" b="-6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568039" y="3733085"/>
            <a:ext cx="1811681" cy="2301955"/>
            <a:chOff x="718159" y="1685389"/>
            <a:chExt cx="2729839" cy="3412420"/>
          </a:xfrm>
        </p:grpSpPr>
        <p:pic>
          <p:nvPicPr>
            <p:cNvPr id="17" name="Picture 5" descr="C:\Documents and Settings\Herb Fertig\My Documents\travel\will&amp;mary12\Hemisphere_bo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8159" y="3366907"/>
              <a:ext cx="2729839" cy="1730902"/>
            </a:xfrm>
            <a:prstGeom prst="rect">
              <a:avLst/>
            </a:prstGeom>
            <a:noFill/>
          </p:spPr>
        </p:pic>
        <p:pic>
          <p:nvPicPr>
            <p:cNvPr id="18" name="Picture 17" descr="C:\Documents and Settings\Herb Fertig\My Documents\travel\will&amp;mary12\Hemisphere_top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8159" y="1685389"/>
              <a:ext cx="2729839" cy="1681518"/>
            </a:xfrm>
            <a:prstGeom prst="rect">
              <a:avLst/>
            </a:prstGeom>
            <a:noFill/>
          </p:spPr>
        </p:pic>
        <p:sp>
          <p:nvSpPr>
            <p:cNvPr id="19" name="Oval 18"/>
            <p:cNvSpPr/>
            <p:nvPr/>
          </p:nvSpPr>
          <p:spPr>
            <a:xfrm>
              <a:off x="2256508" y="3317020"/>
              <a:ext cx="95216" cy="9048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71503" y="4139763"/>
            <a:ext cx="615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possible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to construct gapless surface states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5279" y="5324231"/>
            <a:ext cx="655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Projection of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onto these states to linear order: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715" y="6073116"/>
            <a:ext cx="4446175" cy="4793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746" y="4864273"/>
                <a:ext cx="2950936" cy="1220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Surface states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points as well,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&lt;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Mathematica1" panose="05000502060100000001" pitchFamily="2" charset="2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l-G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Mathematica1" panose="05000502060100000001" pitchFamily="2" charset="2"/>
                              </a:rPr>
                              <m:t>Γ</m:t>
                            </m:r>
                          </m:e>
                        </m:acc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" y="4864273"/>
                <a:ext cx="2950936" cy="1220014"/>
              </a:xfrm>
              <a:prstGeom prst="rect">
                <a:avLst/>
              </a:prstGeom>
              <a:blipFill>
                <a:blip r:embed="rId8"/>
                <a:stretch>
                  <a:fillRect l="-2686" t="-4000" r="-1219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895322" y="1831985"/>
            <a:ext cx="104577" cy="1076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38059" y="3324225"/>
            <a:ext cx="104577" cy="1076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76387" y="3324224"/>
            <a:ext cx="104577" cy="1076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623" y="6346570"/>
            <a:ext cx="569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athematica1" panose="05000502060100000001" pitchFamily="2" charset="2"/>
              </a:rPr>
              <a:t> 4 Surface Dirac cones! (Hsieh et al, 2012)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12784" y="2455386"/>
                <a:ext cx="495585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Mathematica1" panose="05000502060100000001" pitchFamily="2" charset="2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Mathematica1" panose="05000502060100000001" pitchFamily="2" charset="2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  <a:sym typeface="Mathematica1" panose="05000502060100000001" pitchFamily="2" charset="2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l-G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Mathematica1" panose="05000502060100000001" pitchFamily="2" charset="2"/>
                                </a:rPr>
                                <m:t>Γ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84" y="2455386"/>
                <a:ext cx="495585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9277" b="-161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4388" y="3384828"/>
                <a:ext cx="547778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Mathematica1" panose="05000502060100000001" pitchFamily="2" charset="2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Mathematica1" panose="05000502060100000001" pitchFamily="2" charset="2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  <a:sym typeface="Mathematica1" panose="05000502060100000001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  <a:sym typeface="Mathematica1" panose="05000502060100000001" pitchFamily="2" charset="2"/>
                                </a:rPr>
                                <m:t>𝑀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8" y="3384828"/>
                <a:ext cx="547778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2282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65384" y="1830592"/>
                <a:ext cx="547778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Mathematica1" panose="05000502060100000001" pitchFamily="2" charset="2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Mathematica1" panose="05000502060100000001" pitchFamily="2" charset="2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  <a:sym typeface="Mathematica1" panose="05000502060100000001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  <a:sym typeface="Mathematica1" panose="05000502060100000001" pitchFamily="2" charset="2"/>
                                </a:rPr>
                                <m:t>𝑀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84" y="1830592"/>
                <a:ext cx="547778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2391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3283" y="3489226"/>
                <a:ext cx="547778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Mathematica1" panose="05000502060100000001" pitchFamily="2" charset="2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Mathematica1" panose="05000502060100000001" pitchFamily="2" charset="2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  <a:sym typeface="Mathematica1" panose="05000502060100000001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  <a:sym typeface="Mathematica1" panose="05000502060100000001" pitchFamily="2" charset="2"/>
                                </a:rPr>
                                <m:t>𝑀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83" y="3489226"/>
                <a:ext cx="547778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2391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36" y="105951"/>
            <a:ext cx="6881949" cy="62338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22996" y="136431"/>
            <a:ext cx="363657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Confirmation in ARPES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170414"/>
            <a:ext cx="2012089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Polley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et al., 2014)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1" y="2972609"/>
            <a:ext cx="4369758" cy="37474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8509" y="2541424"/>
            <a:ext cx="436690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and tight binding calculations.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84" y="4524047"/>
            <a:ext cx="54213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E/t</a:t>
            </a:r>
          </a:p>
        </p:txBody>
      </p:sp>
    </p:spTree>
    <p:extLst>
      <p:ext uri="{BB962C8B-B14F-4D97-AF65-F5344CB8AC3E}">
        <p14:creationId xmlns:p14="http://schemas.microsoft.com/office/powerpoint/2010/main" val="31149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085" y="304800"/>
            <a:ext cx="88206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Magnetic Impurities and Magnetism in TCI 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100" y="1251189"/>
            <a:ext cx="3420632" cy="334341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1" y="1247179"/>
            <a:ext cx="6065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Sn,Pb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doped with sufficient magnetic impurity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Mn,Eu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concentration long-known to be ferromagnetic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Impurities substitute for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Sn,Pb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Hole-doped semiconductors: impurity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spins interact with bulk carriers holes via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ferromagnetic exchange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8160" y="3924835"/>
            <a:ext cx="171072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Story et al, 1990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1896" t="49189" r="72901" b="26918"/>
          <a:stretch/>
        </p:blipFill>
        <p:spPr>
          <a:xfrm>
            <a:off x="5838033" y="2292144"/>
            <a:ext cx="1711649" cy="140947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923692" y="2586007"/>
            <a:ext cx="1041010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1" y="4246364"/>
            <a:ext cx="714410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conduction electrons removed (e.g., compensation doping), impurity spins become decoupled and no magnetism.  But if the system is a TCI, what happens at the surface?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350" y="4843572"/>
            <a:ext cx="2464774" cy="1862027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9059594" y="5410312"/>
            <a:ext cx="2139247" cy="461665"/>
            <a:chOff x="9059594" y="5410312"/>
            <a:chExt cx="2139247" cy="46166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059594" y="5641145"/>
              <a:ext cx="149117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712811" y="5410312"/>
              <a:ext cx="486030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0" y="2068203"/>
            <a:ext cx="9452947" cy="6982846"/>
            <a:chOff x="2286000" y="2068203"/>
            <a:chExt cx="9452947" cy="6982846"/>
          </a:xfrm>
        </p:grpSpPr>
        <p:grpSp>
          <p:nvGrpSpPr>
            <p:cNvPr id="18" name="Group 17"/>
            <p:cNvGrpSpPr/>
            <p:nvPr/>
          </p:nvGrpSpPr>
          <p:grpSpPr>
            <a:xfrm>
              <a:off x="7718057" y="2068203"/>
              <a:ext cx="4020890" cy="6982846"/>
              <a:chOff x="7718057" y="2068203"/>
              <a:chExt cx="4020890" cy="6982846"/>
            </a:xfrm>
          </p:grpSpPr>
          <p:sp>
            <p:nvSpPr>
              <p:cNvPr id="16" name="Arc 15"/>
              <p:cNvSpPr/>
              <p:nvPr/>
            </p:nvSpPr>
            <p:spPr>
              <a:xfrm rot="19094093">
                <a:off x="7718057" y="5974362"/>
                <a:ext cx="3555091" cy="3076687"/>
              </a:xfrm>
              <a:prstGeom prst="arc">
                <a:avLst>
                  <a:gd name="adj1" fmla="val 17449924"/>
                  <a:gd name="adj2" fmla="val 20768771"/>
                </a:avLst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rot="8342211">
                <a:off x="8183856" y="2068203"/>
                <a:ext cx="3555091" cy="3076687"/>
              </a:xfrm>
              <a:prstGeom prst="arc">
                <a:avLst>
                  <a:gd name="adj1" fmla="val 17259476"/>
                  <a:gd name="adj2" fmla="val 20768771"/>
                </a:avLst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286000" y="6241774"/>
              <a:ext cx="5008102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>
                  <a:alpha val="99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Levels repel if mirror symmetry breaks</a:t>
              </a:r>
            </a:p>
          </p:txBody>
        </p:sp>
        <p:cxnSp>
          <p:nvCxnSpPr>
            <p:cNvPr id="25" name="Straight Arrow Connector 24"/>
            <p:cNvCxnSpPr>
              <a:stCxn id="23" idx="3"/>
            </p:cNvCxnSpPr>
            <p:nvPr/>
          </p:nvCxnSpPr>
          <p:spPr>
            <a:xfrm flipV="1">
              <a:off x="7294102" y="6137553"/>
              <a:ext cx="1286012" cy="335054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68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45074</TotalTime>
  <Words>1249</Words>
  <Application>Microsoft Office PowerPoint</Application>
  <PresentationFormat>Widescreen</PresentationFormat>
  <Paragraphs>286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Mathematica1</vt:lpstr>
      <vt:lpstr>Symbol</vt:lpstr>
      <vt:lpstr>Times New Roman</vt:lpstr>
      <vt:lpstr>Office Theme</vt:lpstr>
      <vt:lpstr>Equation</vt:lpstr>
      <vt:lpstr>Magnetic Ordering on Topological Crystalline Insulator Surfaces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Ordering on the Surface of a Topological Crystalline Insulator</dc:title>
  <dc:creator>Herb</dc:creator>
  <cp:lastModifiedBy>Fertig, Herbert Abraham</cp:lastModifiedBy>
  <cp:revision>336</cp:revision>
  <dcterms:created xsi:type="dcterms:W3CDTF">2017-05-26T19:48:41Z</dcterms:created>
  <dcterms:modified xsi:type="dcterms:W3CDTF">2018-06-05T07:30:29Z</dcterms:modified>
</cp:coreProperties>
</file>